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66"/>
  </p:notesMasterIdLst>
  <p:sldIdLst>
    <p:sldId id="3981" r:id="rId2"/>
    <p:sldId id="3980" r:id="rId3"/>
    <p:sldId id="2874" r:id="rId4"/>
    <p:sldId id="4012" r:id="rId5"/>
    <p:sldId id="4549" r:id="rId6"/>
    <p:sldId id="4495" r:id="rId7"/>
    <p:sldId id="4497" r:id="rId8"/>
    <p:sldId id="4498" r:id="rId9"/>
    <p:sldId id="4499" r:id="rId10"/>
    <p:sldId id="4500" r:id="rId11"/>
    <p:sldId id="4505" r:id="rId12"/>
    <p:sldId id="4501" r:id="rId13"/>
    <p:sldId id="4502" r:id="rId14"/>
    <p:sldId id="4503" r:id="rId15"/>
    <p:sldId id="3942" r:id="rId16"/>
    <p:sldId id="3079" r:id="rId17"/>
    <p:sldId id="3080" r:id="rId18"/>
    <p:sldId id="3060" r:id="rId19"/>
    <p:sldId id="3136" r:id="rId20"/>
    <p:sldId id="2894" r:id="rId21"/>
    <p:sldId id="4550" r:id="rId22"/>
    <p:sldId id="4330" r:id="rId23"/>
    <p:sldId id="4554" r:id="rId24"/>
    <p:sldId id="4559" r:id="rId25"/>
    <p:sldId id="4555" r:id="rId26"/>
    <p:sldId id="4557" r:id="rId27"/>
    <p:sldId id="4558" r:id="rId28"/>
    <p:sldId id="4551" r:id="rId29"/>
    <p:sldId id="4518" r:id="rId30"/>
    <p:sldId id="4528" r:id="rId31"/>
    <p:sldId id="4529" r:id="rId32"/>
    <p:sldId id="4530" r:id="rId33"/>
    <p:sldId id="4531" r:id="rId34"/>
    <p:sldId id="4532" r:id="rId35"/>
    <p:sldId id="4409" r:id="rId36"/>
    <p:sldId id="4412" r:id="rId37"/>
    <p:sldId id="4413" r:id="rId38"/>
    <p:sldId id="4414" r:id="rId39"/>
    <p:sldId id="4415" r:id="rId40"/>
    <p:sldId id="4416" r:id="rId41"/>
    <p:sldId id="4560" r:id="rId42"/>
    <p:sldId id="3941" r:id="rId43"/>
    <p:sldId id="3940" r:id="rId44"/>
    <p:sldId id="2942" r:id="rId45"/>
    <p:sldId id="2937" r:id="rId46"/>
    <p:sldId id="3939" r:id="rId47"/>
    <p:sldId id="4445" r:id="rId48"/>
    <p:sldId id="4521" r:id="rId49"/>
    <p:sldId id="4522" r:id="rId50"/>
    <p:sldId id="4523" r:id="rId51"/>
    <p:sldId id="4524" r:id="rId52"/>
    <p:sldId id="4525" r:id="rId53"/>
    <p:sldId id="4526" r:id="rId54"/>
    <p:sldId id="4527" r:id="rId55"/>
    <p:sldId id="4548" r:id="rId56"/>
    <p:sldId id="4547" r:id="rId57"/>
    <p:sldId id="4561" r:id="rId58"/>
    <p:sldId id="3777" r:id="rId59"/>
    <p:sldId id="3780" r:id="rId60"/>
    <p:sldId id="4562" r:id="rId61"/>
    <p:sldId id="3936" r:id="rId62"/>
    <p:sldId id="4144" r:id="rId63"/>
    <p:sldId id="4484" r:id="rId64"/>
    <p:sldId id="3224" r:id="rId65"/>
  </p:sldIdLst>
  <p:sldSz cx="12192000" cy="6858000"/>
  <p:notesSz cx="6858000" cy="9144000"/>
  <p:embeddedFontLst>
    <p:embeddedFont>
      <p:font typeface="Futura" panose="020B0602020204020303" pitchFamily="34" charset="-79"/>
      <p:bold r:id="rId67"/>
    </p:embeddedFont>
    <p:embeddedFont>
      <p:font typeface="Montserrat" pitchFamily="2" charset="77"/>
      <p:regular r:id="rId68"/>
      <p:bold r:id="rId69"/>
      <p:italic r:id="rId70"/>
      <p:boldItalic r:id="rId71"/>
    </p:embeddedFont>
    <p:embeddedFont>
      <p:font typeface="Northwell" pitchFamily="2" charset="0"/>
      <p:regular r:id="rId72"/>
    </p:embeddedFont>
  </p:embeddedFontLst>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B4E8"/>
    <a:srgbClr val="DC3F7F"/>
    <a:srgbClr val="26AF87"/>
    <a:srgbClr val="0169AE"/>
    <a:srgbClr val="3FB5E8"/>
    <a:srgbClr val="FFC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33"/>
    <p:restoredTop sz="70137"/>
  </p:normalViewPr>
  <p:slideViewPr>
    <p:cSldViewPr snapToGrid="0">
      <p:cViewPr varScale="1">
        <p:scale>
          <a:sx n="87" d="100"/>
          <a:sy n="87" d="100"/>
        </p:scale>
        <p:origin x="15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Brazil</c:v>
                </c:pt>
              </c:strCache>
            </c:strRef>
          </c:tx>
          <c:spPr>
            <a:solidFill>
              <a:srgbClr val="0169AE"/>
            </a:solidFill>
            <a:ln>
              <a:noFill/>
            </a:ln>
            <a:effectLst/>
          </c:spPr>
          <c:invertIfNegative val="0"/>
          <c:cat>
            <c:numRef>
              <c:f>Sheet1!$A$2</c:f>
              <c:numCache>
                <c:formatCode>General</c:formatCode>
                <c:ptCount val="1"/>
              </c:numCache>
            </c:numRef>
          </c:cat>
          <c:val>
            <c:numRef>
              <c:f>Sheet1!$B$2</c:f>
              <c:numCache>
                <c:formatCode>0%</c:formatCode>
                <c:ptCount val="1"/>
                <c:pt idx="0">
                  <c:v>0.63</c:v>
                </c:pt>
              </c:numCache>
            </c:numRef>
          </c:val>
          <c:extLst>
            <c:ext xmlns:c16="http://schemas.microsoft.com/office/drawing/2014/chart" uri="{C3380CC4-5D6E-409C-BE32-E72D297353CC}">
              <c16:uniqueId val="{00000000-F23A-7546-9CDA-4436AC15A831}"/>
            </c:ext>
          </c:extLst>
        </c:ser>
        <c:ser>
          <c:idx val="1"/>
          <c:order val="1"/>
          <c:tx>
            <c:strRef>
              <c:f>Sheet1!$C$1</c:f>
              <c:strCache>
                <c:ptCount val="1"/>
                <c:pt idx="0">
                  <c:v>Colombia</c:v>
                </c:pt>
              </c:strCache>
            </c:strRef>
          </c:tx>
          <c:spPr>
            <a:solidFill>
              <a:srgbClr val="26AF87"/>
            </a:solidFill>
            <a:ln>
              <a:noFill/>
            </a:ln>
            <a:effectLst/>
          </c:spPr>
          <c:invertIfNegative val="0"/>
          <c:cat>
            <c:numRef>
              <c:f>Sheet1!$A$2</c:f>
              <c:numCache>
                <c:formatCode>General</c:formatCode>
                <c:ptCount val="1"/>
              </c:numCache>
            </c:numRef>
          </c:cat>
          <c:val>
            <c:numRef>
              <c:f>Sheet1!$C$2</c:f>
              <c:numCache>
                <c:formatCode>0%</c:formatCode>
                <c:ptCount val="1"/>
                <c:pt idx="0">
                  <c:v>0.62</c:v>
                </c:pt>
              </c:numCache>
            </c:numRef>
          </c:val>
          <c:extLst>
            <c:ext xmlns:c16="http://schemas.microsoft.com/office/drawing/2014/chart" uri="{C3380CC4-5D6E-409C-BE32-E72D297353CC}">
              <c16:uniqueId val="{00000001-F23A-7546-9CDA-4436AC15A831}"/>
            </c:ext>
          </c:extLst>
        </c:ser>
        <c:ser>
          <c:idx val="2"/>
          <c:order val="2"/>
          <c:tx>
            <c:strRef>
              <c:f>Sheet1!$D$1</c:f>
              <c:strCache>
                <c:ptCount val="1"/>
                <c:pt idx="0">
                  <c:v>Kenya</c:v>
                </c:pt>
              </c:strCache>
            </c:strRef>
          </c:tx>
          <c:spPr>
            <a:solidFill>
              <a:srgbClr val="DC3F7F"/>
            </a:solidFill>
            <a:ln>
              <a:noFill/>
            </a:ln>
            <a:effectLst/>
          </c:spPr>
          <c:invertIfNegative val="0"/>
          <c:cat>
            <c:numRef>
              <c:f>Sheet1!$A$2</c:f>
              <c:numCache>
                <c:formatCode>General</c:formatCode>
                <c:ptCount val="1"/>
              </c:numCache>
            </c:numRef>
          </c:cat>
          <c:val>
            <c:numRef>
              <c:f>Sheet1!$D$2</c:f>
              <c:numCache>
                <c:formatCode>0%</c:formatCode>
                <c:ptCount val="1"/>
                <c:pt idx="0">
                  <c:v>0.65</c:v>
                </c:pt>
              </c:numCache>
            </c:numRef>
          </c:val>
          <c:extLst>
            <c:ext xmlns:c16="http://schemas.microsoft.com/office/drawing/2014/chart" uri="{C3380CC4-5D6E-409C-BE32-E72D297353CC}">
              <c16:uniqueId val="{00000002-F23A-7546-9CDA-4436AC15A831}"/>
            </c:ext>
          </c:extLst>
        </c:ser>
        <c:ser>
          <c:idx val="3"/>
          <c:order val="3"/>
          <c:tx>
            <c:strRef>
              <c:f>Sheet1!$E$1</c:f>
              <c:strCache>
                <c:ptCount val="1"/>
                <c:pt idx="0">
                  <c:v>Mexico</c:v>
                </c:pt>
              </c:strCache>
            </c:strRef>
          </c:tx>
          <c:spPr>
            <a:solidFill>
              <a:srgbClr val="FFC31F"/>
            </a:solidFill>
            <a:ln>
              <a:noFill/>
            </a:ln>
            <a:effectLst/>
          </c:spPr>
          <c:invertIfNegative val="0"/>
          <c:cat>
            <c:numRef>
              <c:f>Sheet1!$A$2</c:f>
              <c:numCache>
                <c:formatCode>General</c:formatCode>
                <c:ptCount val="1"/>
              </c:numCache>
            </c:numRef>
          </c:cat>
          <c:val>
            <c:numRef>
              <c:f>Sheet1!$E$2</c:f>
              <c:numCache>
                <c:formatCode>0%</c:formatCode>
                <c:ptCount val="1"/>
                <c:pt idx="0">
                  <c:v>0.55000000000000004</c:v>
                </c:pt>
              </c:numCache>
            </c:numRef>
          </c:val>
          <c:extLst>
            <c:ext xmlns:c16="http://schemas.microsoft.com/office/drawing/2014/chart" uri="{C3380CC4-5D6E-409C-BE32-E72D297353CC}">
              <c16:uniqueId val="{00000003-F23A-7546-9CDA-4436AC15A831}"/>
            </c:ext>
          </c:extLst>
        </c:ser>
        <c:ser>
          <c:idx val="4"/>
          <c:order val="4"/>
          <c:tx>
            <c:strRef>
              <c:f>Sheet1!$F$1</c:f>
              <c:strCache>
                <c:ptCount val="1"/>
                <c:pt idx="0">
                  <c:v>The Philippines</c:v>
                </c:pt>
              </c:strCache>
            </c:strRef>
          </c:tx>
          <c:spPr>
            <a:solidFill>
              <a:srgbClr val="40B4E8"/>
            </a:solidFill>
            <a:ln>
              <a:noFill/>
            </a:ln>
            <a:effectLst/>
          </c:spPr>
          <c:invertIfNegative val="0"/>
          <c:cat>
            <c:numRef>
              <c:f>Sheet1!$A$2</c:f>
              <c:numCache>
                <c:formatCode>General</c:formatCode>
                <c:ptCount val="1"/>
              </c:numCache>
            </c:numRef>
          </c:cat>
          <c:val>
            <c:numRef>
              <c:f>Sheet1!$F$2</c:f>
              <c:numCache>
                <c:formatCode>0%</c:formatCode>
                <c:ptCount val="1"/>
                <c:pt idx="0">
                  <c:v>0.68</c:v>
                </c:pt>
              </c:numCache>
            </c:numRef>
          </c:val>
          <c:extLst>
            <c:ext xmlns:c16="http://schemas.microsoft.com/office/drawing/2014/chart" uri="{C3380CC4-5D6E-409C-BE32-E72D297353CC}">
              <c16:uniqueId val="{00000004-F23A-7546-9CDA-4436AC15A831}"/>
            </c:ext>
          </c:extLst>
        </c:ser>
        <c:ser>
          <c:idx val="5"/>
          <c:order val="5"/>
          <c:tx>
            <c:strRef>
              <c:f>Sheet1!$G$1</c:f>
              <c:strCache>
                <c:ptCount val="1"/>
                <c:pt idx="0">
                  <c:v>India</c:v>
                </c:pt>
              </c:strCache>
            </c:strRef>
          </c:tx>
          <c:spPr>
            <a:solidFill>
              <a:schemeClr val="accent6"/>
            </a:solidFill>
            <a:ln>
              <a:noFill/>
            </a:ln>
            <a:effectLst/>
          </c:spPr>
          <c:invertIfNegative val="0"/>
          <c:dPt>
            <c:idx val="0"/>
            <c:invertIfNegative val="0"/>
            <c:bubble3D val="0"/>
            <c:spPr>
              <a:solidFill>
                <a:srgbClr val="00BDA9"/>
              </a:solidFill>
              <a:ln>
                <a:noFill/>
              </a:ln>
              <a:effectLst/>
            </c:spPr>
            <c:extLst>
              <c:ext xmlns:c16="http://schemas.microsoft.com/office/drawing/2014/chart" uri="{C3380CC4-5D6E-409C-BE32-E72D297353CC}">
                <c16:uniqueId val="{00000006-CB19-854F-8DA5-76A63DE0D4C7}"/>
              </c:ext>
            </c:extLst>
          </c:dPt>
          <c:cat>
            <c:numRef>
              <c:f>Sheet1!$A$2</c:f>
              <c:numCache>
                <c:formatCode>General</c:formatCode>
                <c:ptCount val="1"/>
              </c:numCache>
            </c:numRef>
          </c:cat>
          <c:val>
            <c:numRef>
              <c:f>Sheet1!$G$2</c:f>
              <c:numCache>
                <c:formatCode>0%</c:formatCode>
                <c:ptCount val="1"/>
                <c:pt idx="0">
                  <c:v>0.66</c:v>
                </c:pt>
              </c:numCache>
            </c:numRef>
          </c:val>
          <c:extLst>
            <c:ext xmlns:c16="http://schemas.microsoft.com/office/drawing/2014/chart" uri="{C3380CC4-5D6E-409C-BE32-E72D297353CC}">
              <c16:uniqueId val="{00000000-CB19-854F-8DA5-76A63DE0D4C7}"/>
            </c:ext>
          </c:extLst>
        </c:ser>
        <c:ser>
          <c:idx val="6"/>
          <c:order val="6"/>
          <c:tx>
            <c:strRef>
              <c:f>Sheet1!$H$1</c:f>
              <c:strCache>
                <c:ptCount val="1"/>
                <c:pt idx="0">
                  <c:v>Jordan</c:v>
                </c:pt>
              </c:strCache>
            </c:strRef>
          </c:tx>
          <c:spPr>
            <a:solidFill>
              <a:srgbClr val="A50C8E"/>
            </a:solidFill>
            <a:ln>
              <a:noFill/>
            </a:ln>
            <a:effectLst/>
          </c:spPr>
          <c:invertIfNegative val="0"/>
          <c:cat>
            <c:numRef>
              <c:f>Sheet1!$A$2</c:f>
              <c:numCache>
                <c:formatCode>General</c:formatCode>
                <c:ptCount val="1"/>
              </c:numCache>
            </c:numRef>
          </c:cat>
          <c:val>
            <c:numRef>
              <c:f>Sheet1!$H$2</c:f>
              <c:numCache>
                <c:formatCode>0%</c:formatCode>
                <c:ptCount val="1"/>
                <c:pt idx="0">
                  <c:v>0.94</c:v>
                </c:pt>
              </c:numCache>
            </c:numRef>
          </c:val>
          <c:extLst>
            <c:ext xmlns:c16="http://schemas.microsoft.com/office/drawing/2014/chart" uri="{C3380CC4-5D6E-409C-BE32-E72D297353CC}">
              <c16:uniqueId val="{00000001-CB19-854F-8DA5-76A63DE0D4C7}"/>
            </c:ext>
          </c:extLst>
        </c:ser>
        <c:ser>
          <c:idx val="7"/>
          <c:order val="7"/>
          <c:tx>
            <c:strRef>
              <c:f>Sheet1!$I$1</c:f>
              <c:strCache>
                <c:ptCount val="1"/>
                <c:pt idx="0">
                  <c:v>Tanzania</c:v>
                </c:pt>
              </c:strCache>
            </c:strRef>
          </c:tx>
          <c:spPr>
            <a:solidFill>
              <a:srgbClr val="F47222"/>
            </a:solidFill>
            <a:ln>
              <a:noFill/>
            </a:ln>
            <a:effectLst/>
          </c:spPr>
          <c:invertIfNegative val="0"/>
          <c:cat>
            <c:numRef>
              <c:f>Sheet1!$A$2</c:f>
              <c:numCache>
                <c:formatCode>General</c:formatCode>
                <c:ptCount val="1"/>
              </c:numCache>
            </c:numRef>
          </c:cat>
          <c:val>
            <c:numRef>
              <c:f>Sheet1!$I$2</c:f>
              <c:numCache>
                <c:formatCode>0%</c:formatCode>
                <c:ptCount val="1"/>
                <c:pt idx="0">
                  <c:v>0.75</c:v>
                </c:pt>
              </c:numCache>
            </c:numRef>
          </c:val>
          <c:extLst>
            <c:ext xmlns:c16="http://schemas.microsoft.com/office/drawing/2014/chart" uri="{C3380CC4-5D6E-409C-BE32-E72D297353CC}">
              <c16:uniqueId val="{00000002-CB19-854F-8DA5-76A63DE0D4C7}"/>
            </c:ext>
          </c:extLst>
        </c:ser>
        <c:ser>
          <c:idx val="8"/>
          <c:order val="8"/>
          <c:tx>
            <c:strRef>
              <c:f>Sheet1!$J$1</c:f>
              <c:strCache>
                <c:ptCount val="1"/>
                <c:pt idx="0">
                  <c:v>USA</c:v>
                </c:pt>
              </c:strCache>
            </c:strRef>
          </c:tx>
          <c:spPr>
            <a:solidFill>
              <a:srgbClr val="EC0D63"/>
            </a:solidFill>
            <a:ln>
              <a:noFill/>
            </a:ln>
            <a:effectLst/>
          </c:spPr>
          <c:invertIfNegative val="0"/>
          <c:cat>
            <c:numRef>
              <c:f>Sheet1!$A$2</c:f>
              <c:numCache>
                <c:formatCode>General</c:formatCode>
                <c:ptCount val="1"/>
              </c:numCache>
            </c:numRef>
          </c:cat>
          <c:val>
            <c:numRef>
              <c:f>Sheet1!$J$2</c:f>
              <c:numCache>
                <c:formatCode>0%</c:formatCode>
                <c:ptCount val="1"/>
                <c:pt idx="0">
                  <c:v>0.54</c:v>
                </c:pt>
              </c:numCache>
            </c:numRef>
          </c:val>
          <c:extLst>
            <c:ext xmlns:c16="http://schemas.microsoft.com/office/drawing/2014/chart" uri="{C3380CC4-5D6E-409C-BE32-E72D297353CC}">
              <c16:uniqueId val="{00000003-CB19-854F-8DA5-76A63DE0D4C7}"/>
            </c:ext>
          </c:extLst>
        </c:ser>
        <c:dLbls>
          <c:showLegendKey val="0"/>
          <c:showVal val="0"/>
          <c:showCatName val="0"/>
          <c:showSerName val="0"/>
          <c:showPercent val="0"/>
          <c:showBubbleSize val="0"/>
        </c:dLbls>
        <c:gapWidth val="219"/>
        <c:overlap val="-27"/>
        <c:axId val="613688608"/>
        <c:axId val="192203728"/>
      </c:barChart>
      <c:catAx>
        <c:axId val="61368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92203728"/>
        <c:crosses val="autoZero"/>
        <c:auto val="1"/>
        <c:lblAlgn val="ctr"/>
        <c:lblOffset val="100"/>
        <c:noMultiLvlLbl val="0"/>
      </c:catAx>
      <c:valAx>
        <c:axId val="192203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itchFamily="2" charset="77"/>
                <a:ea typeface="+mn-ea"/>
                <a:cs typeface="+mn-cs"/>
              </a:defRPr>
            </a:pPr>
            <a:endParaRPr lang="en-SE"/>
          </a:p>
        </c:txPr>
        <c:crossAx val="613688608"/>
        <c:crosses val="autoZero"/>
        <c:crossBetween val="between"/>
      </c:valAx>
      <c:spPr>
        <a:noFill/>
        <a:ln>
          <a:noFill/>
        </a:ln>
        <a:effectLst/>
      </c:spPr>
    </c:plotArea>
    <c:legend>
      <c:legendPos val="b"/>
      <c:layout>
        <c:manualLayout>
          <c:xMode val="edge"/>
          <c:yMode val="edge"/>
          <c:x val="8.4102764475897415E-2"/>
          <c:y val="0.81439966285206633"/>
          <c:w val="0.89612617967957031"/>
          <c:h val="0.168680768823408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ontserrat" pitchFamily="2" charset="77"/>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43D05-6215-E641-AE07-C1C9BD550646}" type="datetimeFigureOut">
              <a:rPr lang="sv-SE" smtClean="0"/>
              <a:t>2026-07-02</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C965C-8755-6E40-9CCF-422244F7C78B}" type="slidenum">
              <a:rPr lang="sv-SE" smtClean="0"/>
              <a:t>‹#›</a:t>
            </a:fld>
            <a:endParaRPr lang="sv-SE"/>
          </a:p>
        </p:txBody>
      </p:sp>
    </p:spTree>
    <p:extLst>
      <p:ext uri="{BB962C8B-B14F-4D97-AF65-F5344CB8AC3E}">
        <p14:creationId xmlns:p14="http://schemas.microsoft.com/office/powerpoint/2010/main" val="3641361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014BB-D045-A7E6-E0F4-375BA4394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1C43C-DC31-005C-968D-B9AE8B9F1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E3D14-E22A-5134-57CC-DA66D5A8543F}"/>
              </a:ext>
            </a:extLst>
          </p:cNvPr>
          <p:cNvSpPr>
            <a:spLocks noGrp="1"/>
          </p:cNvSpPr>
          <p:nvPr>
            <p:ph type="body" idx="1"/>
          </p:nvPr>
        </p:nvSpPr>
        <p:spPr/>
        <p:txBody>
          <a:bodyPr/>
          <a:lstStyle/>
          <a:p>
            <a:endParaRPr lang="en-SE"/>
          </a:p>
        </p:txBody>
      </p:sp>
      <p:sp>
        <p:nvSpPr>
          <p:cNvPr id="4" name="Slide Number Placeholder 3">
            <a:extLst>
              <a:ext uri="{FF2B5EF4-FFF2-40B4-BE49-F238E27FC236}">
                <a16:creationId xmlns:a16="http://schemas.microsoft.com/office/drawing/2014/main" id="{66D52FD3-5A6F-2F3B-D4AF-555700BC0929}"/>
              </a:ext>
            </a:extLst>
          </p:cNvPr>
          <p:cNvSpPr>
            <a:spLocks noGrp="1"/>
          </p:cNvSpPr>
          <p:nvPr>
            <p:ph type="sldNum" sz="quarter" idx="5"/>
          </p:nvPr>
        </p:nvSpPr>
        <p:spPr/>
        <p:txBody>
          <a:bodyPr/>
          <a:lstStyle/>
          <a:p>
            <a:fld id="{BDD3B383-4DAD-D844-9761-585AEA16F5F4}" type="slidenum">
              <a:rPr lang="en-SE" smtClean="0"/>
              <a:t>1</a:t>
            </a:fld>
            <a:endParaRPr lang="en-SE"/>
          </a:p>
        </p:txBody>
      </p:sp>
    </p:spTree>
    <p:extLst>
      <p:ext uri="{BB962C8B-B14F-4D97-AF65-F5344CB8AC3E}">
        <p14:creationId xmlns:p14="http://schemas.microsoft.com/office/powerpoint/2010/main" val="103055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AAEC9-CD9B-C21F-52FF-A43F37D03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815AB-D6C0-C4DC-5B84-C43D1D2C1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43A339-537C-843A-BBFA-832A81BA0DA6}"/>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F216A104-D97D-A2BE-560E-11C2B421AA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38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2F84-2787-D343-C400-273ED2603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6A12D-C7C4-0E72-D5D7-F56B3A967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72C9B-CD6D-25D9-FE9D-0E1A1612A5DB}"/>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38472D8C-FADB-7C3D-E8E9-46C62B07A8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045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94A40-588E-8947-3FB2-21E1AAC18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1D194-7ED9-2816-71D3-7B13181E56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94F14-ED4B-301A-66D1-B947352405D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CCE5C8A-38F4-3C26-8113-94FBFD7B08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664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B669C-DC96-7659-E588-0E31D42C5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871B8-7F7D-6AD3-F6C5-625378A89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AF725C-08CE-D00E-FA1B-54FBDC429D5E}"/>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0A4EFAF-7FD4-2693-C5BC-4B312C8C19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092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079BA-8A22-1B57-2CE7-F8A50F5FB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AA6F1-B08B-2713-EDC3-EEAB5AE0C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21C5B-3B98-C279-3A33-3F00549D5CF4}"/>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BC3AF4B-E06C-F38B-8B47-2305EA9705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338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99322-4E4C-6513-388C-7ABF8E9F7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53C4E-6E34-B862-407F-7BCDE4FA3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75172-7898-1A8D-36BD-0198C4FA4D04}"/>
              </a:ext>
            </a:extLst>
          </p:cNvPr>
          <p:cNvSpPr>
            <a:spLocks noGrp="1"/>
          </p:cNvSpPr>
          <p:nvPr>
            <p:ph type="body" idx="1"/>
          </p:nvPr>
        </p:nvSpPr>
        <p:spPr/>
        <p:txBody>
          <a:bodyPr/>
          <a:lstStyle/>
          <a:p>
            <a:pPr marL="0" indent="0">
              <a:buFont typeface="+mj-lt"/>
              <a:buNone/>
            </a:pPr>
            <a:r>
              <a:rPr lang="sv-SE" dirty="0"/>
              <a:t>	</a:t>
            </a:r>
          </a:p>
        </p:txBody>
      </p:sp>
      <p:sp>
        <p:nvSpPr>
          <p:cNvPr id="4" name="Slide Number Placeholder 3">
            <a:extLst>
              <a:ext uri="{FF2B5EF4-FFF2-40B4-BE49-F238E27FC236}">
                <a16:creationId xmlns:a16="http://schemas.microsoft.com/office/drawing/2014/main" id="{A5BAE6E8-D580-17D8-9794-DB52995C4668}"/>
              </a:ext>
            </a:extLst>
          </p:cNvPr>
          <p:cNvSpPr>
            <a:spLocks noGrp="1"/>
          </p:cNvSpPr>
          <p:nvPr>
            <p:ph type="sldNum" sz="quarter" idx="5"/>
          </p:nvPr>
        </p:nvSpPr>
        <p:spPr/>
        <p:txBody>
          <a:bodyPr/>
          <a:lstStyle/>
          <a:p>
            <a:fld id="{BDD3B383-4DAD-D844-9761-585AEA16F5F4}" type="slidenum">
              <a:rPr lang="en-SE" smtClean="0"/>
              <a:t>15</a:t>
            </a:fld>
            <a:endParaRPr lang="en-SE"/>
          </a:p>
        </p:txBody>
      </p:sp>
    </p:spTree>
    <p:extLst>
      <p:ext uri="{BB962C8B-B14F-4D97-AF65-F5344CB8AC3E}">
        <p14:creationId xmlns:p14="http://schemas.microsoft.com/office/powerpoint/2010/main" val="281001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the data in two ways – a long table showing the alcohol tax revenue and the alcohol costs</a:t>
            </a:r>
          </a:p>
          <a:p>
            <a:endParaRPr lang="en-US" dirty="0"/>
          </a:p>
          <a:p>
            <a:r>
              <a:rPr lang="en-US" dirty="0"/>
              <a:t>Blue background are countries with previously published data on alcohol costs</a:t>
            </a:r>
            <a:br>
              <a:rPr lang="en-US" dirty="0"/>
            </a:br>
            <a:br>
              <a:rPr lang="en-US" dirty="0"/>
            </a:br>
            <a:r>
              <a:rPr lang="en-US" dirty="0"/>
              <a:t>We show the difference and a new measurement on part of alcohol costs covered by alcohol taxes</a:t>
            </a:r>
          </a:p>
          <a:p>
            <a:endParaRPr lang="en-US" dirty="0"/>
          </a:p>
          <a:p>
            <a:endParaRPr lang="en-US" dirty="0"/>
          </a:p>
        </p:txBody>
      </p:sp>
      <p:sp>
        <p:nvSpPr>
          <p:cNvPr id="4" name="Slide Number Placeholder 3"/>
          <p:cNvSpPr>
            <a:spLocks noGrp="1"/>
          </p:cNvSpPr>
          <p:nvPr>
            <p:ph type="sldNum" sz="quarter" idx="5"/>
          </p:nvPr>
        </p:nvSpPr>
        <p:spPr/>
        <p:txBody>
          <a:bodyPr/>
          <a:lstStyle/>
          <a:p>
            <a:fld id="{BDD3B383-4DAD-D844-9761-585AEA16F5F4}" type="slidenum">
              <a:rPr lang="en-SE" smtClean="0"/>
              <a:t>16</a:t>
            </a:fld>
            <a:endParaRPr lang="en-SE"/>
          </a:p>
        </p:txBody>
      </p:sp>
    </p:spTree>
    <p:extLst>
      <p:ext uri="{BB962C8B-B14F-4D97-AF65-F5344CB8AC3E}">
        <p14:creationId xmlns:p14="http://schemas.microsoft.com/office/powerpoint/2010/main" val="3440420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E24F-B1ED-7382-43B0-A47DB13B7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C8FE3-4440-1B43-CAE1-959458539A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7E508-D967-AC96-7F67-2661E293D0FE}"/>
              </a:ext>
            </a:extLst>
          </p:cNvPr>
          <p:cNvSpPr>
            <a:spLocks noGrp="1"/>
          </p:cNvSpPr>
          <p:nvPr>
            <p:ph type="body" idx="1"/>
          </p:nvPr>
        </p:nvSpPr>
        <p:spPr/>
        <p:txBody>
          <a:bodyPr/>
          <a:lstStyle/>
          <a:p>
            <a:r>
              <a:rPr lang="en-US" dirty="0"/>
              <a:t>And we have a graph ranking the countries based on coverage</a:t>
            </a:r>
          </a:p>
          <a:p>
            <a:endParaRPr lang="en-US" dirty="0"/>
          </a:p>
          <a:p>
            <a:r>
              <a:rPr lang="en-US" dirty="0"/>
              <a:t>Turkey really is an outlier. </a:t>
            </a:r>
          </a:p>
        </p:txBody>
      </p:sp>
      <p:sp>
        <p:nvSpPr>
          <p:cNvPr id="4" name="Slide Number Placeholder 3">
            <a:extLst>
              <a:ext uri="{FF2B5EF4-FFF2-40B4-BE49-F238E27FC236}">
                <a16:creationId xmlns:a16="http://schemas.microsoft.com/office/drawing/2014/main" id="{FC9D704C-FDD6-AB6F-C61F-E3FA2D5A7E58}"/>
              </a:ext>
            </a:extLst>
          </p:cNvPr>
          <p:cNvSpPr>
            <a:spLocks noGrp="1"/>
          </p:cNvSpPr>
          <p:nvPr>
            <p:ph type="sldNum" sz="quarter" idx="5"/>
          </p:nvPr>
        </p:nvSpPr>
        <p:spPr/>
        <p:txBody>
          <a:bodyPr/>
          <a:lstStyle/>
          <a:p>
            <a:fld id="{BDD3B383-4DAD-D844-9761-585AEA16F5F4}" type="slidenum">
              <a:rPr lang="en-SE" smtClean="0"/>
              <a:t>17</a:t>
            </a:fld>
            <a:endParaRPr lang="en-SE"/>
          </a:p>
        </p:txBody>
      </p:sp>
    </p:spTree>
    <p:extLst>
      <p:ext uri="{BB962C8B-B14F-4D97-AF65-F5344CB8AC3E}">
        <p14:creationId xmlns:p14="http://schemas.microsoft.com/office/powerpoint/2010/main" val="3933976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394FB-3435-E4F6-AC15-E2AC51125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B80D1-4586-00AA-20C7-5A07B3621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5D261-0D5A-80BC-E8EA-D68485E1A7DB}"/>
              </a:ext>
            </a:extLst>
          </p:cNvPr>
          <p:cNvSpPr>
            <a:spLocks noGrp="1"/>
          </p:cNvSpPr>
          <p:nvPr>
            <p:ph type="body" idx="1"/>
          </p:nvPr>
        </p:nvSpPr>
        <p:spPr/>
        <p:txBody>
          <a:bodyPr/>
          <a:lstStyle/>
          <a:p>
            <a:pPr marL="285750" indent="-285750">
              <a:buFont typeface="Arial" panose="020B0604020202020204" pitchFamily="34" charset="0"/>
              <a:buChar char="•"/>
            </a:pPr>
            <a:endParaRPr lang="en-SE" sz="3600" dirty="0"/>
          </a:p>
        </p:txBody>
      </p:sp>
      <p:sp>
        <p:nvSpPr>
          <p:cNvPr id="4" name="Slide Number Placeholder 3">
            <a:extLst>
              <a:ext uri="{FF2B5EF4-FFF2-40B4-BE49-F238E27FC236}">
                <a16:creationId xmlns:a16="http://schemas.microsoft.com/office/drawing/2014/main" id="{CB008DA6-8C9F-D927-706B-EDEE81A2E4A2}"/>
              </a:ext>
            </a:extLst>
          </p:cNvPr>
          <p:cNvSpPr>
            <a:spLocks noGrp="1"/>
          </p:cNvSpPr>
          <p:nvPr>
            <p:ph type="sldNum" sz="quarter" idx="5"/>
          </p:nvPr>
        </p:nvSpPr>
        <p:spPr/>
        <p:txBody>
          <a:bodyPr/>
          <a:lstStyle/>
          <a:p>
            <a:fld id="{BDD3B383-4DAD-D844-9761-585AEA16F5F4}" type="slidenum">
              <a:rPr lang="en-SE" smtClean="0"/>
              <a:t>18</a:t>
            </a:fld>
            <a:endParaRPr lang="en-SE"/>
          </a:p>
        </p:txBody>
      </p:sp>
    </p:spTree>
    <p:extLst>
      <p:ext uri="{BB962C8B-B14F-4D97-AF65-F5344CB8AC3E}">
        <p14:creationId xmlns:p14="http://schemas.microsoft.com/office/powerpoint/2010/main" val="1864639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67054-0228-CD53-71FF-051BF3F91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95ACC-8708-CE6F-49A5-213AC1A79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78F5D6-AC60-3D9E-2461-2A4D00117D38}"/>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A3D83134-1614-B6EA-84B1-59D5B6537A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508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22571-0529-FB86-5EBA-98717AB6C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8D577-48BA-212D-4B0E-EB17AF3051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CDF7F-5488-EA40-46B4-1D007BCE6B87}"/>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583016E2-4903-E121-1185-BEECFD6C0F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3280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5C0F-6459-45BB-115F-B739D7FECC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80A25-F1EF-9B0E-4000-A09319BC3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197956-AB66-3877-AE13-DDD6ED3D758A}"/>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83184A39-90BE-B1F6-33CF-F148C07E72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027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CCB64-444F-F1C6-4F76-0D22446E0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79132-029E-2F57-E9E9-50A01B799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D9951-2A1A-31BB-4C66-556792176303}"/>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DEB3C254-07F2-C6A0-55CE-797A4363B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222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4BCCA-076F-4592-235A-7263008DB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A6471-66A2-FC10-A095-681F800D8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A182F-D8F5-49F4-E060-174C329978BF}"/>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7DD1177-7D7F-BA22-A8E4-105EFFA6BB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499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56B01-5E41-469C-9E7D-A7D2AAF659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3A0C6-3240-305F-3F39-5D084F39D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280BD9-0191-44D3-6C6E-D0327C37C68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468678C6-04A3-6FFD-675D-7B93E56C71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669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316F5-143A-0BA1-9D10-3A6FD205B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985B79-7F9A-0B32-A2F3-4A6AA8E96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A73F0-96FE-674D-2929-9D630CE3AF4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2110667-7E6B-7675-728E-29DEF70684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170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9B87F-AB27-2F64-3F93-37FD51C80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10931-E135-C4B4-3D18-7E9851BEA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EDEFF-99F8-9BD7-FEAC-EC9CA889262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EE19C48E-8455-118D-84D5-CE762B6068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00973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72F65-8E17-6E01-54BA-868D37897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41DFA-886E-A242-5C70-D7B7F26075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83E7B-42D1-F1D5-5971-F9D059223C4F}"/>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904611E-9E15-40A1-BAAD-5554B7BC9E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968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03BB7-84D9-1995-2573-57CEEA6F6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1571D-BD89-9B5E-5757-47967C93F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98DAB-1A5D-ACB8-E8C7-51AD4DCAAA3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BDD5E63-023B-5A97-4ABD-EF65C6A96A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8918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9BEB-B513-4B66-DE93-F0D512016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8E224-333B-E2DA-0815-1D8E0CF0A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E104F-3DB8-E5DF-5CA1-8CDDA5A58213}"/>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044CA68F-7E08-6CB6-32E7-26EB600A54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070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3E4EF-6530-27FD-500B-DEC3E6CCE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2DB82-8ABB-1CFC-A48B-2EE5DC11B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D2577-A881-58E9-2B23-300852BB85A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1EF4353-3452-9402-789F-9BFE418DB6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775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In 2023 Movendi International supported alcohol policy advocacy in more than 30 countries and jurisdictions – these insights, expertise, and experiences we also like to contribute to achieve alcohol policy progress in Kenya</a:t>
            </a:r>
            <a:endParaRPr lang="sv-SE" i="0" dirty="0"/>
          </a:p>
        </p:txBody>
      </p:sp>
      <p:sp>
        <p:nvSpPr>
          <p:cNvPr id="4" name="Slide Number Placeholder 3"/>
          <p:cNvSpPr>
            <a:spLocks noGrp="1"/>
          </p:cNvSpPr>
          <p:nvPr>
            <p:ph type="sldNum" sz="quarter" idx="5"/>
          </p:nvPr>
        </p:nvSpPr>
        <p:spPr/>
        <p:txBody>
          <a:bodyPr/>
          <a:lstStyle/>
          <a:p>
            <a:fld id="{BDD3B383-4DAD-D844-9761-585AEA16F5F4}" type="slidenum">
              <a:rPr lang="en-SE" smtClean="0"/>
              <a:t>3</a:t>
            </a:fld>
            <a:endParaRPr lang="en-SE"/>
          </a:p>
        </p:txBody>
      </p:sp>
    </p:spTree>
    <p:extLst>
      <p:ext uri="{BB962C8B-B14F-4D97-AF65-F5344CB8AC3E}">
        <p14:creationId xmlns:p14="http://schemas.microsoft.com/office/powerpoint/2010/main" val="2669502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9453B-31FD-6F22-A22B-A52FE37B2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EED36-29E5-AB68-41E8-F2D6F8ABD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F7EA5-7F1F-94E1-0E8D-A7D76AF03CFB}"/>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4BB4447F-745F-7323-47E2-2920DAD850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6127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DD5C8-FBFA-126E-C787-539118020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FA8CE-DD1A-18F3-43CD-369E07C6D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C26BCE-8DDA-B325-90ED-9C4968274B94}"/>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89C960A9-CD99-023A-C8A2-A4A89CF58D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8610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E5B86-0894-0562-B218-F29678688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C2102-4EF7-D2BF-66DE-F88CCB0E2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9D939-1950-FC44-6E51-99A51B4A6BA6}"/>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7924264-FBD0-154C-2D6D-4CDFA6D637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8682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7CABE-D783-9C86-7258-32E3554C8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15896C-0E78-9B9D-6870-394F2E3B8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0B5FA-075F-BC07-8543-FC66341DB2B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9C694724-C7B6-5C01-1BCF-9E606E3752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50567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97C3B-AF1A-97C1-FCC5-EE00A61DF2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B37A6-0E72-3A63-317E-F301A12EF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90850-1FFA-2F09-E682-D5188FBD8C90}"/>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C980556-D9E8-ADBB-B0F9-1AE8E0F7B3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848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06C12-482A-9CF9-6173-3AD082061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808A1-D5E0-6069-81D5-C0964041B4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E1245-22BB-D7B6-C317-F36639889B97}"/>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4BBCBAAB-0506-5CED-37A5-06D669F7D2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2704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6B7B-24A3-41A4-173A-E7EF974D3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B6AEE-7756-097E-FFF6-E0BE51A0D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6ACD9-6F13-1A7B-AC0A-4C6129D9A46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CE4A4D35-184A-24A8-CA74-83BAB03A69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1410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A648B-1CF6-1C69-F5F1-B19F9E1AE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1C266-A36A-93E9-41F0-0301F0FD8E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B1DC8-A78C-6298-B006-29B4E7AACE4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FBC64B64-BB2F-36D3-B52C-64AC3501EF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2821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C8DAA-2351-4525-00E5-0905ACE1B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5177E-B2F4-D9BA-10F2-38B7CC75F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DC8712-1B8F-B5BD-B586-35812FF5236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47BAB9B-70FE-5F66-5428-2CE84B2AC9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51306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38123-D852-974D-5F8B-F5CC0C39E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81D12E-D239-F676-7F23-0F6A2414A5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2981D3-57C9-2502-F66E-92E338AF0C48}"/>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60A27DE1-D8C2-0998-2F37-11C736C21B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620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EE3B9-925E-A41E-8BEE-B2E6C3966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04B18E-387F-0326-9E04-C8F4DE934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22B1C-C431-1003-8FE9-424CB349B4B0}"/>
              </a:ext>
            </a:extLst>
          </p:cNvPr>
          <p:cNvSpPr>
            <a:spLocks noGrp="1"/>
          </p:cNvSpPr>
          <p:nvPr>
            <p:ph type="body" idx="1"/>
          </p:nvPr>
        </p:nvSpPr>
        <p:spPr/>
        <p:txBody>
          <a:bodyPr/>
          <a:lstStyle/>
          <a:p>
            <a:pPr marL="0" indent="0">
              <a:buFont typeface="+mj-lt"/>
              <a:buNone/>
            </a:pPr>
            <a:r>
              <a:rPr lang="sv-SE"/>
              <a:t>	</a:t>
            </a:r>
          </a:p>
        </p:txBody>
      </p:sp>
      <p:sp>
        <p:nvSpPr>
          <p:cNvPr id="4" name="Slide Number Placeholder 3">
            <a:extLst>
              <a:ext uri="{FF2B5EF4-FFF2-40B4-BE49-F238E27FC236}">
                <a16:creationId xmlns:a16="http://schemas.microsoft.com/office/drawing/2014/main" id="{0380FDFA-750F-0760-C365-14F1437464EB}"/>
              </a:ext>
            </a:extLst>
          </p:cNvPr>
          <p:cNvSpPr>
            <a:spLocks noGrp="1"/>
          </p:cNvSpPr>
          <p:nvPr>
            <p:ph type="sldNum" sz="quarter" idx="5"/>
          </p:nvPr>
        </p:nvSpPr>
        <p:spPr/>
        <p:txBody>
          <a:bodyPr/>
          <a:lstStyle/>
          <a:p>
            <a:fld id="{BDD3B383-4DAD-D844-9761-585AEA16F5F4}" type="slidenum">
              <a:rPr lang="en-SE" smtClean="0"/>
              <a:t>4</a:t>
            </a:fld>
            <a:endParaRPr lang="en-SE"/>
          </a:p>
        </p:txBody>
      </p:sp>
    </p:spTree>
    <p:extLst>
      <p:ext uri="{BB962C8B-B14F-4D97-AF65-F5344CB8AC3E}">
        <p14:creationId xmlns:p14="http://schemas.microsoft.com/office/powerpoint/2010/main" val="11446340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6B783-96FD-55C8-06A3-C038DE57F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3EF3A-583A-5DEC-3A72-6C4E26D6F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69C88-66D5-B308-DFE5-E625F3045C78}"/>
              </a:ext>
            </a:extLst>
          </p:cNvPr>
          <p:cNvSpPr>
            <a:spLocks noGrp="1"/>
          </p:cNvSpPr>
          <p:nvPr>
            <p:ph type="body" idx="1"/>
          </p:nvPr>
        </p:nvSpPr>
        <p:spPr/>
        <p:txBody>
          <a:bodyPr/>
          <a:lstStyle/>
          <a:p>
            <a:endParaRPr lang="en-SE"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F16FE45-0032-B448-6F71-60BC786C3F56}"/>
              </a:ext>
            </a:extLst>
          </p:cNvPr>
          <p:cNvSpPr>
            <a:spLocks noGrp="1"/>
          </p:cNvSpPr>
          <p:nvPr>
            <p:ph type="sldNum" sz="quarter" idx="5"/>
          </p:nvPr>
        </p:nvSpPr>
        <p:spPr/>
        <p:txBody>
          <a:bodyPr/>
          <a:lstStyle/>
          <a:p>
            <a:fld id="{645F5C39-3FB0-BF48-A0C4-B2C0A3079B01}" type="slidenum">
              <a:rPr lang="en-SE" smtClean="0"/>
              <a:t>42</a:t>
            </a:fld>
            <a:endParaRPr lang="en-SE"/>
          </a:p>
        </p:txBody>
      </p:sp>
    </p:spTree>
    <p:extLst>
      <p:ext uri="{BB962C8B-B14F-4D97-AF65-F5344CB8AC3E}">
        <p14:creationId xmlns:p14="http://schemas.microsoft.com/office/powerpoint/2010/main" val="282135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39EEB-993F-25B9-9570-6ADE45E35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7D9A1-3B88-F21C-91DD-A048A2EE9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1D5BC-DBFB-687F-E32E-4DA538F3E170}"/>
              </a:ext>
            </a:extLst>
          </p:cNvPr>
          <p:cNvSpPr>
            <a:spLocks noGrp="1"/>
          </p:cNvSpPr>
          <p:nvPr>
            <p:ph type="body" idx="1"/>
          </p:nvPr>
        </p:nvSpPr>
        <p:spPr/>
        <p:txBody>
          <a:bodyPr/>
          <a:lstStyle/>
          <a:p>
            <a:pPr marL="0" indent="0">
              <a:buFont typeface="+mj-lt"/>
              <a:buNone/>
            </a:pPr>
            <a:r>
              <a:rPr lang="sv-SE" dirty="0"/>
              <a:t>	</a:t>
            </a:r>
          </a:p>
        </p:txBody>
      </p:sp>
      <p:sp>
        <p:nvSpPr>
          <p:cNvPr id="4" name="Slide Number Placeholder 3">
            <a:extLst>
              <a:ext uri="{FF2B5EF4-FFF2-40B4-BE49-F238E27FC236}">
                <a16:creationId xmlns:a16="http://schemas.microsoft.com/office/drawing/2014/main" id="{9AF0F94E-9504-8B51-5463-6410D019165C}"/>
              </a:ext>
            </a:extLst>
          </p:cNvPr>
          <p:cNvSpPr>
            <a:spLocks noGrp="1"/>
          </p:cNvSpPr>
          <p:nvPr>
            <p:ph type="sldNum" sz="quarter" idx="5"/>
          </p:nvPr>
        </p:nvSpPr>
        <p:spPr/>
        <p:txBody>
          <a:bodyPr/>
          <a:lstStyle/>
          <a:p>
            <a:fld id="{BDD3B383-4DAD-D844-9761-585AEA16F5F4}" type="slidenum">
              <a:rPr lang="en-SE" smtClean="0"/>
              <a:t>43</a:t>
            </a:fld>
            <a:endParaRPr lang="en-SE"/>
          </a:p>
        </p:txBody>
      </p:sp>
    </p:spTree>
    <p:extLst>
      <p:ext uri="{BB962C8B-B14F-4D97-AF65-F5344CB8AC3E}">
        <p14:creationId xmlns:p14="http://schemas.microsoft.com/office/powerpoint/2010/main" val="2547690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5652B-C9D8-EA7B-5446-320A8D717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A6F7D-EB6C-E5D2-B5A3-9BE965057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B38218-CB84-71A2-70E1-2FDBCFA558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3A03C8-EAF6-C1A7-6DA6-81CBACABD5F5}"/>
              </a:ext>
            </a:extLst>
          </p:cNvPr>
          <p:cNvSpPr>
            <a:spLocks noGrp="1"/>
          </p:cNvSpPr>
          <p:nvPr>
            <p:ph type="sldNum" sz="quarter" idx="5"/>
          </p:nvPr>
        </p:nvSpPr>
        <p:spPr/>
        <p:txBody>
          <a:bodyPr/>
          <a:lstStyle/>
          <a:p>
            <a:fld id="{BDD3B383-4DAD-D844-9761-585AEA16F5F4}" type="slidenum">
              <a:rPr lang="en-SE" smtClean="0"/>
              <a:t>44</a:t>
            </a:fld>
            <a:endParaRPr lang="en-SE"/>
          </a:p>
        </p:txBody>
      </p:sp>
    </p:spTree>
    <p:extLst>
      <p:ext uri="{BB962C8B-B14F-4D97-AF65-F5344CB8AC3E}">
        <p14:creationId xmlns:p14="http://schemas.microsoft.com/office/powerpoint/2010/main" val="39540834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68B33-C0DF-4F33-747E-AD7C33206B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E88D7-C27B-4E20-3B1A-AF2CD29E8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FB98ED-1AB4-900B-EAF8-03DD89A946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5B54CE-A304-01FF-9C07-8B9D84BF779A}"/>
              </a:ext>
            </a:extLst>
          </p:cNvPr>
          <p:cNvSpPr>
            <a:spLocks noGrp="1"/>
          </p:cNvSpPr>
          <p:nvPr>
            <p:ph type="sldNum" sz="quarter" idx="5"/>
          </p:nvPr>
        </p:nvSpPr>
        <p:spPr/>
        <p:txBody>
          <a:bodyPr/>
          <a:lstStyle/>
          <a:p>
            <a:fld id="{BDD3B383-4DAD-D844-9761-585AEA16F5F4}" type="slidenum">
              <a:rPr lang="en-SE" smtClean="0"/>
              <a:t>45</a:t>
            </a:fld>
            <a:endParaRPr lang="en-SE"/>
          </a:p>
        </p:txBody>
      </p:sp>
    </p:spTree>
    <p:extLst>
      <p:ext uri="{BB962C8B-B14F-4D97-AF65-F5344CB8AC3E}">
        <p14:creationId xmlns:p14="http://schemas.microsoft.com/office/powerpoint/2010/main" val="3061141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4AED3-47B5-37E3-D6E2-A41BED56E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E8310-6DF2-5757-BE81-0E36430CFF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3650C-7B17-C61C-2C3F-C48043AFCB86}"/>
              </a:ext>
            </a:extLst>
          </p:cNvPr>
          <p:cNvSpPr>
            <a:spLocks noGrp="1"/>
          </p:cNvSpPr>
          <p:nvPr>
            <p:ph type="body" idx="1"/>
          </p:nvPr>
        </p:nvSpPr>
        <p:spPr/>
        <p:txBody>
          <a:bodyPr/>
          <a:lstStyle/>
          <a:p>
            <a:endParaRPr lang="en-SE"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AE75F46-3EC1-A559-3655-C98671AC4BE7}"/>
              </a:ext>
            </a:extLst>
          </p:cNvPr>
          <p:cNvSpPr>
            <a:spLocks noGrp="1"/>
          </p:cNvSpPr>
          <p:nvPr>
            <p:ph type="sldNum" sz="quarter" idx="5"/>
          </p:nvPr>
        </p:nvSpPr>
        <p:spPr/>
        <p:txBody>
          <a:bodyPr/>
          <a:lstStyle/>
          <a:p>
            <a:fld id="{645F5C39-3FB0-BF48-A0C4-B2C0A3079B01}" type="slidenum">
              <a:rPr lang="en-SE" smtClean="0"/>
              <a:t>46</a:t>
            </a:fld>
            <a:endParaRPr lang="en-SE"/>
          </a:p>
        </p:txBody>
      </p:sp>
    </p:spTree>
    <p:extLst>
      <p:ext uri="{BB962C8B-B14F-4D97-AF65-F5344CB8AC3E}">
        <p14:creationId xmlns:p14="http://schemas.microsoft.com/office/powerpoint/2010/main" val="19607926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D1A4B-1417-A772-8A33-1B60A6E98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6C37B-7C54-DAA4-DB57-A88171B66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743C4-21DB-1C8A-4032-18CF9CE4EBA3}"/>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E6CED0DC-A86B-B1D0-DD90-8E2C8B1182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8646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446E3-0D12-0B6F-5AD4-29C008489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71A11-5688-0B7E-EA12-DB6C608B96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DB8A5-E3B0-9377-4B26-463B77D874FA}"/>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0620AE4C-425B-D0C0-CA71-F2F753E7DA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9422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0B67-A00D-DE08-7035-670FE73B5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2993F-76DB-6A8F-E891-5CA9B4CC6D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A0A0D-A58C-8124-A452-CAE18043AEDE}"/>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45B9E1ED-AF16-05A8-BFD4-AC092B37B0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3504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69989-E0DE-1B0E-9574-FD40A7295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512A8-A40E-BC2F-1B21-4BE6A24B0D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BF7EA2-15CE-3A64-7ADC-627658A2FFA1}"/>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4E532572-52B1-8262-67D2-6E13B4F738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434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E2F91-5E8B-AA0A-6B44-EFFFA5A9C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BD8AA-3827-C6E8-1017-9C2B9ED64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07C472-7272-7724-2420-5A4EFF16FA6F}"/>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A9C46CEF-CF46-ED96-C5DD-AE1A88BF43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618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C95B-F445-36AC-295F-1DF6B6505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9FBE1-4FDE-300A-7523-B838AB5F5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93073-842A-91BF-30AF-2CC0B027E7D9}"/>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3FB78B91-D8F6-3EAF-BF1E-5466574905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6598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7809E-F9EE-C52F-AE76-5B4AA7647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9B643-C9B5-6FB7-B728-EA43A4E65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9EFB66-B5B3-B448-7DF4-9CC3EAD3E645}"/>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2CA0D98B-E796-C8DB-1753-993C4C0249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89105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300F4-2B4B-78FF-FB1D-97DFA1EE7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746AA-9E65-CA68-B5C5-2C88FC1CA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92B908-CB58-F371-94C1-6764D412185B}"/>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CD5A7A04-81C4-6E27-5ECE-5CC217110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937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394B3-4CA5-1F7B-08BE-425D93EF5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6B9C8-3F96-CA25-914B-BFE2A6D54F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4DEFC-49F4-F90F-646C-85E6674765F5}"/>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68729F02-135F-6888-F9C2-0B0C1B7597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2548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E3B4A-FED7-C167-1189-C66D2F1FD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4D678-43DC-E418-518F-96BC65CAD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149EC-D86B-0987-F9FB-77772C8FC311}"/>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2BDE0083-D4AE-5DBF-7F11-0B954C920B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0516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2EBB3-2606-2143-5119-2855D71B9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46829-ECDE-DEB4-5C70-373044CA7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8F9DC-DB40-662E-9D1A-CBF1C6E35862}"/>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1A2E6C0-BC6E-A4BC-86E2-5668870C6D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7420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923A-5C16-F24E-F541-1DE2E39C7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B74FE-B2DD-72BD-C018-608D235AF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DF3F7-233A-1FF9-5E87-670F99DBD591}"/>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F1CB5676-EFFC-665D-6646-9F3B95A0C0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2822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56270-3EE6-4AED-3043-47EDE7645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9264C7-E30D-9F6F-B030-6A417906A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E011A3-5CED-B085-ED10-2D8AC604644A}"/>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CAECB5B7-53CF-BFBF-346C-6C4B767C26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5ED0-7CB6-5B47-8D00-DD9CDD896506}"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9595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23EC3-F22D-6E3A-642B-11E4AA08C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0905A-A546-5585-E3B6-D224DB360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464BF-10D1-8620-2B9A-D6124137186B}"/>
              </a:ext>
            </a:extLst>
          </p:cNvPr>
          <p:cNvSpPr>
            <a:spLocks noGrp="1"/>
          </p:cNvSpPr>
          <p:nvPr>
            <p:ph type="body" idx="1"/>
          </p:nvPr>
        </p:nvSpPr>
        <p:spPr/>
        <p:txBody>
          <a:bodyPr/>
          <a:lstStyle/>
          <a:p>
            <a:endParaRPr lang="en-SE"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FFD0CA1-BB02-D74E-75B3-9942998FA5F7}"/>
              </a:ext>
            </a:extLst>
          </p:cNvPr>
          <p:cNvSpPr>
            <a:spLocks noGrp="1"/>
          </p:cNvSpPr>
          <p:nvPr>
            <p:ph type="sldNum" sz="quarter" idx="5"/>
          </p:nvPr>
        </p:nvSpPr>
        <p:spPr/>
        <p:txBody>
          <a:bodyPr/>
          <a:lstStyle/>
          <a:p>
            <a:fld id="{645F5C39-3FB0-BF48-A0C4-B2C0A3079B01}" type="slidenum">
              <a:rPr lang="en-SE" smtClean="0"/>
              <a:t>61</a:t>
            </a:fld>
            <a:endParaRPr lang="en-SE"/>
          </a:p>
        </p:txBody>
      </p:sp>
    </p:spTree>
    <p:extLst>
      <p:ext uri="{BB962C8B-B14F-4D97-AF65-F5344CB8AC3E}">
        <p14:creationId xmlns:p14="http://schemas.microsoft.com/office/powerpoint/2010/main" val="37438835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61CAD-6573-8872-42DB-8DF09216E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CE6FA-1F41-116F-403A-DDD09CC98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3FD0F-1872-A7C1-A70D-1AB54963C5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3BD467-EB9C-8B24-1567-D80613AD78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9506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C5A75-8048-DD6F-84D5-AAF76163D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87064-D7D8-8355-2188-6F0655882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93883-A262-872B-85B5-98A8A44076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2CDA69-C847-496A-2FBA-A255DF75E0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83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6FEF7-8059-D0E0-796B-84D9ECD8F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EFFDE-47E6-CC65-4742-62C181A4F0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2831F-C1DD-D138-B7D5-FA4A5BC0581E}"/>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807F110C-29D0-FFD7-FE5E-D9603356F9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05247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356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8635C-B88B-E06D-5630-DFBF1543D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6B097B-A2EB-2D88-AF19-C7584FF11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2DBC3-4555-64AF-7718-495045CBBE2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F156B97-9FFE-D203-F48F-82720A9E6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849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44191-F9E5-4CDE-FAE1-50921A534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B6908-1A85-E90F-16F4-C1F02E25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3D884-9EE1-D807-6C83-A54C59D307F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951CA348-E1EC-4DFD-5DD4-518B3DFB5C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746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C1BF6-AF22-F820-415F-E828EAB3D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5206F-0EA0-4E15-7F95-E700CC4044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44BD5A-2607-339C-AE8F-94420FFE8073}"/>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B0E283F9-DD48-7741-0D06-1EF040A72C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4BE08-EF74-2D44-ACDC-4BEE9F7BA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646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F33C908F-17C6-3C4D-A35F-A19E1615F5CA}"/>
              </a:ext>
            </a:extLst>
          </p:cNvPr>
          <p:cNvSpPr>
            <a:spLocks noGrp="1"/>
          </p:cNvSpPr>
          <p:nvPr>
            <p:ph type="pic" sz="quarter" idx="13"/>
          </p:nvPr>
        </p:nvSpPr>
        <p:spPr>
          <a:xfrm>
            <a:off x="-121025" y="0"/>
            <a:ext cx="12451977" cy="4335462"/>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A96097A0-A175-774F-A4D3-76200045233F}"/>
              </a:ext>
            </a:extLst>
          </p:cNvPr>
          <p:cNvSpPr>
            <a:spLocks noGrp="1"/>
          </p:cNvSpPr>
          <p:nvPr>
            <p:ph type="ctrTitle" hasCustomPrompt="1"/>
          </p:nvPr>
        </p:nvSpPr>
        <p:spPr>
          <a:xfrm>
            <a:off x="838199" y="3424890"/>
            <a:ext cx="10322859" cy="1031595"/>
          </a:xfrm>
        </p:spPr>
        <p:txBody>
          <a:bodyPr anchor="b">
            <a:noAutofit/>
          </a:bodyPr>
          <a:lstStyle>
            <a:lvl1pPr algn="ctr">
              <a:defRPr sz="4400" b="1" i="0">
                <a:solidFill>
                  <a:schemeClr val="bg1"/>
                </a:solidFill>
                <a:highlight>
                  <a:srgbClr val="0069AE"/>
                </a:highlight>
                <a:latin typeface="Futura" panose="020B0602020204020303" pitchFamily="34" charset="-79"/>
                <a:cs typeface="Futura" panose="020B0602020204020303" pitchFamily="34" charset="-79"/>
              </a:defRPr>
            </a:lvl1pPr>
          </a:lstStyle>
          <a:p>
            <a:r>
              <a:rPr lang="en-GB" dirty="0"/>
              <a:t>CLICK TO EDIT MASTER TITLE STYLE</a:t>
            </a:r>
            <a:endParaRPr lang="sv-SE" dirty="0"/>
          </a:p>
        </p:txBody>
      </p:sp>
      <p:sp>
        <p:nvSpPr>
          <p:cNvPr id="3" name="Subtitle 2">
            <a:extLst>
              <a:ext uri="{FF2B5EF4-FFF2-40B4-BE49-F238E27FC236}">
                <a16:creationId xmlns:a16="http://schemas.microsoft.com/office/drawing/2014/main" id="{DB8A03EC-5A29-E04C-A35E-2654524A013D}"/>
              </a:ext>
            </a:extLst>
          </p:cNvPr>
          <p:cNvSpPr>
            <a:spLocks noGrp="1"/>
          </p:cNvSpPr>
          <p:nvPr>
            <p:ph type="subTitle" idx="1"/>
          </p:nvPr>
        </p:nvSpPr>
        <p:spPr>
          <a:xfrm>
            <a:off x="1524000" y="4700588"/>
            <a:ext cx="9144000" cy="1655762"/>
          </a:xfrm>
        </p:spPr>
        <p:txBody>
          <a:bodyPr/>
          <a:lstStyle>
            <a:lvl1pPr marL="0" indent="0" algn="ctr">
              <a:buNone/>
              <a:defRPr sz="2400" b="1" i="0">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sv-SE" dirty="0"/>
          </a:p>
        </p:txBody>
      </p:sp>
      <p:sp>
        <p:nvSpPr>
          <p:cNvPr id="4" name="Date Placeholder 3">
            <a:extLst>
              <a:ext uri="{FF2B5EF4-FFF2-40B4-BE49-F238E27FC236}">
                <a16:creationId xmlns:a16="http://schemas.microsoft.com/office/drawing/2014/main" id="{36E7EC1B-AF72-A64F-A574-300171D8C781}"/>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EC78991C-D1AE-1E48-8003-07F670A2772A}"/>
              </a:ext>
            </a:extLst>
          </p:cNvPr>
          <p:cNvSpPr>
            <a:spLocks noGrp="1"/>
          </p:cNvSpPr>
          <p:nvPr>
            <p:ph type="ftr" sz="quarter" idx="11"/>
          </p:nvPr>
        </p:nvSpPr>
        <p:spPr/>
        <p:txBody>
          <a:bodyPr/>
          <a:lstStyle/>
          <a:p>
            <a:endParaRPr lang="sv-SE" dirty="0"/>
          </a:p>
        </p:txBody>
      </p:sp>
      <p:sp>
        <p:nvSpPr>
          <p:cNvPr id="6" name="Slide Number Placeholder 5">
            <a:extLst>
              <a:ext uri="{FF2B5EF4-FFF2-40B4-BE49-F238E27FC236}">
                <a16:creationId xmlns:a16="http://schemas.microsoft.com/office/drawing/2014/main" id="{27D2DBD4-B50B-734B-968B-062157BAB22B}"/>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0" name="Picture 9" descr="A picture containing text, clock, watch&#10;&#10;Description automatically generated">
            <a:extLst>
              <a:ext uri="{FF2B5EF4-FFF2-40B4-BE49-F238E27FC236}">
                <a16:creationId xmlns:a16="http://schemas.microsoft.com/office/drawing/2014/main" id="{661493A6-2947-B648-95F5-B2AE2956453F}"/>
              </a:ext>
            </a:extLst>
          </p:cNvPr>
          <p:cNvPicPr>
            <a:picLocks noChangeAspect="1"/>
          </p:cNvPicPr>
          <p:nvPr userDrawn="1"/>
        </p:nvPicPr>
        <p:blipFill>
          <a:blip r:embed="rId2"/>
          <a:stretch>
            <a:fillRect/>
          </a:stretch>
        </p:blipFill>
        <p:spPr>
          <a:xfrm>
            <a:off x="5348950" y="6235328"/>
            <a:ext cx="1512025" cy="365125"/>
          </a:xfrm>
          <a:prstGeom prst="rect">
            <a:avLst/>
          </a:prstGeom>
        </p:spPr>
      </p:pic>
    </p:spTree>
    <p:extLst>
      <p:ext uri="{BB962C8B-B14F-4D97-AF65-F5344CB8AC3E}">
        <p14:creationId xmlns:p14="http://schemas.microsoft.com/office/powerpoint/2010/main" val="533928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C9F-0242-6D42-A8CC-8FAD9343CC00}"/>
              </a:ext>
            </a:extLst>
          </p:cNvPr>
          <p:cNvSpPr>
            <a:spLocks noGrp="1"/>
          </p:cNvSpPr>
          <p:nvPr>
            <p:ph type="title" hasCustomPrompt="1"/>
          </p:nvPr>
        </p:nvSpPr>
        <p:spPr>
          <a:xfrm>
            <a:off x="831850" y="2221612"/>
            <a:ext cx="10515600" cy="1388969"/>
          </a:xfrm>
        </p:spPr>
        <p:txBody>
          <a:bodyPr anchor="b">
            <a:normAutofit/>
          </a:bodyPr>
          <a:lstStyle>
            <a:lvl1pPr algn="ctr">
              <a:defRPr sz="4400">
                <a:highlight>
                  <a:srgbClr val="DC3F7F"/>
                </a:highlight>
              </a:defRPr>
            </a:lvl1pPr>
          </a:lstStyle>
          <a:p>
            <a:r>
              <a:rPr lang="en-GB" dirty="0"/>
              <a:t>CLICK TO EDIT</a:t>
            </a:r>
            <a:endParaRPr lang="sv-SE" dirty="0"/>
          </a:p>
        </p:txBody>
      </p:sp>
      <p:sp>
        <p:nvSpPr>
          <p:cNvPr id="3" name="Text Placeholder 2">
            <a:extLst>
              <a:ext uri="{FF2B5EF4-FFF2-40B4-BE49-F238E27FC236}">
                <a16:creationId xmlns:a16="http://schemas.microsoft.com/office/drawing/2014/main" id="{AB965184-7E1B-8441-AC64-B92F1EFB2A7E}"/>
              </a:ext>
            </a:extLst>
          </p:cNvPr>
          <p:cNvSpPr>
            <a:spLocks noGrp="1"/>
          </p:cNvSpPr>
          <p:nvPr>
            <p:ph type="body" idx="1"/>
          </p:nvPr>
        </p:nvSpPr>
        <p:spPr>
          <a:xfrm>
            <a:off x="831850" y="3966883"/>
            <a:ext cx="10515600" cy="212276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A8598D-4135-8F43-93C8-1A5F94491147}"/>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224888A9-EC0D-0246-8054-CF357037A3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949C00-9FD7-7F41-B047-6576631CB3AA}"/>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8" name="Picture Placeholder 7">
            <a:extLst>
              <a:ext uri="{FF2B5EF4-FFF2-40B4-BE49-F238E27FC236}">
                <a16:creationId xmlns:a16="http://schemas.microsoft.com/office/drawing/2014/main" id="{E040544C-4B99-4A42-869D-E75EC6EA1C48}"/>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575ADA8D-041E-A44F-BD85-95C4741EAA76}"/>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2782425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C9F-0242-6D42-A8CC-8FAD9343CC00}"/>
              </a:ext>
            </a:extLst>
          </p:cNvPr>
          <p:cNvSpPr>
            <a:spLocks noGrp="1"/>
          </p:cNvSpPr>
          <p:nvPr>
            <p:ph type="title" hasCustomPrompt="1"/>
          </p:nvPr>
        </p:nvSpPr>
        <p:spPr>
          <a:xfrm>
            <a:off x="831850" y="2221612"/>
            <a:ext cx="10515600" cy="1388969"/>
          </a:xfrm>
        </p:spPr>
        <p:txBody>
          <a:bodyPr anchor="b">
            <a:normAutofit/>
          </a:bodyPr>
          <a:lstStyle>
            <a:lvl1pPr algn="ctr">
              <a:defRPr sz="4400">
                <a:highlight>
                  <a:srgbClr val="FFC31F"/>
                </a:highlight>
              </a:defRPr>
            </a:lvl1pPr>
          </a:lstStyle>
          <a:p>
            <a:r>
              <a:rPr lang="en-GB" dirty="0"/>
              <a:t>CLICK TO EDIT</a:t>
            </a:r>
            <a:endParaRPr lang="sv-SE" dirty="0"/>
          </a:p>
        </p:txBody>
      </p:sp>
      <p:sp>
        <p:nvSpPr>
          <p:cNvPr id="3" name="Text Placeholder 2">
            <a:extLst>
              <a:ext uri="{FF2B5EF4-FFF2-40B4-BE49-F238E27FC236}">
                <a16:creationId xmlns:a16="http://schemas.microsoft.com/office/drawing/2014/main" id="{AB965184-7E1B-8441-AC64-B92F1EFB2A7E}"/>
              </a:ext>
            </a:extLst>
          </p:cNvPr>
          <p:cNvSpPr>
            <a:spLocks noGrp="1"/>
          </p:cNvSpPr>
          <p:nvPr>
            <p:ph type="body" idx="1"/>
          </p:nvPr>
        </p:nvSpPr>
        <p:spPr>
          <a:xfrm>
            <a:off x="831850" y="3966883"/>
            <a:ext cx="10515600" cy="212276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A8598D-4135-8F43-93C8-1A5F94491147}"/>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224888A9-EC0D-0246-8054-CF357037A3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949C00-9FD7-7F41-B047-6576631CB3AA}"/>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8" name="Picture Placeholder 7">
            <a:extLst>
              <a:ext uri="{FF2B5EF4-FFF2-40B4-BE49-F238E27FC236}">
                <a16:creationId xmlns:a16="http://schemas.microsoft.com/office/drawing/2014/main" id="{E040544C-4B99-4A42-869D-E75EC6EA1C48}"/>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7B952EDE-7460-8E4E-9396-1E56D3E47EDD}"/>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2897133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377B-65A6-5B4B-AAF0-20C262123599}"/>
              </a:ext>
            </a:extLst>
          </p:cNvPr>
          <p:cNvSpPr>
            <a:spLocks noGrp="1"/>
          </p:cNvSpPr>
          <p:nvPr>
            <p:ph type="title" hasCustomPrompt="1"/>
          </p:nvPr>
        </p:nvSpPr>
        <p:spPr/>
        <p:txBody>
          <a:body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0074EAE7-3DB5-8443-A55B-0A31BCF50A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A3C85E53-4BE5-3849-9852-DD27A97A15B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9AD13A07-A0D8-B041-896C-5DEBE2B7ECE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60C3C49-7936-8341-B7F8-75528C053AA1}"/>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15" name="Picture Placeholder 14">
            <a:extLst>
              <a:ext uri="{FF2B5EF4-FFF2-40B4-BE49-F238E27FC236}">
                <a16:creationId xmlns:a16="http://schemas.microsoft.com/office/drawing/2014/main" id="{F02E4D34-C0B8-1E4D-ABA0-65E2027D9F2F}"/>
              </a:ext>
            </a:extLst>
          </p:cNvPr>
          <p:cNvSpPr>
            <a:spLocks noGrp="1"/>
          </p:cNvSpPr>
          <p:nvPr>
            <p:ph type="pic" sz="quarter" idx="14"/>
          </p:nvPr>
        </p:nvSpPr>
        <p:spPr>
          <a:xfrm>
            <a:off x="6306672" y="-319699"/>
            <a:ext cx="6266328" cy="7298723"/>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txBody>
          <a:bodyPr wrap="square">
            <a:noAutofit/>
          </a:bodyPr>
          <a:lstStyle>
            <a:lvl1pPr marL="0" indent="0">
              <a:buNone/>
              <a:defRPr/>
            </a:lvl1pPr>
          </a:lstStyle>
          <a:p>
            <a:r>
              <a:rPr lang="en-GB"/>
              <a:t>Click icon to add picture</a:t>
            </a:r>
            <a:endParaRPr lang="sv-SE" dirty="0"/>
          </a:p>
        </p:txBody>
      </p:sp>
      <p:pic>
        <p:nvPicPr>
          <p:cNvPr id="9" name="Picture 8" descr="A picture containing text, clock, watch&#10;&#10;Description automatically generated">
            <a:extLst>
              <a:ext uri="{FF2B5EF4-FFF2-40B4-BE49-F238E27FC236}">
                <a16:creationId xmlns:a16="http://schemas.microsoft.com/office/drawing/2014/main" id="{4D4DAC44-BFD2-2F4A-8E1A-3EAC174FC447}"/>
              </a:ext>
            </a:extLst>
          </p:cNvPr>
          <p:cNvPicPr>
            <a:picLocks noChangeAspect="1"/>
          </p:cNvPicPr>
          <p:nvPr userDrawn="1"/>
        </p:nvPicPr>
        <p:blipFill>
          <a:blip r:embed="rId2"/>
          <a:stretch>
            <a:fillRect/>
          </a:stretch>
        </p:blipFill>
        <p:spPr>
          <a:xfrm>
            <a:off x="2905589" y="6366481"/>
            <a:ext cx="1046822" cy="252787"/>
          </a:xfrm>
          <a:prstGeom prst="rect">
            <a:avLst/>
          </a:prstGeom>
        </p:spPr>
      </p:pic>
    </p:spTree>
    <p:extLst>
      <p:ext uri="{BB962C8B-B14F-4D97-AF65-F5344CB8AC3E}">
        <p14:creationId xmlns:p14="http://schemas.microsoft.com/office/powerpoint/2010/main" val="2061307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32DF85-43E6-6244-AF56-BD2D6A94E2EA}"/>
              </a:ext>
            </a:extLst>
          </p:cNvPr>
          <p:cNvSpPr txBox="1"/>
          <p:nvPr userDrawn="1"/>
        </p:nvSpPr>
        <p:spPr>
          <a:xfrm>
            <a:off x="838200" y="2128603"/>
            <a:ext cx="1320384" cy="2400657"/>
          </a:xfrm>
          <a:prstGeom prst="rect">
            <a:avLst/>
          </a:prstGeom>
          <a:noFill/>
        </p:spPr>
        <p:txBody>
          <a:bodyPr wrap="square" rtlCol="0">
            <a:spAutoFit/>
          </a:bodyPr>
          <a:lstStyle/>
          <a:p>
            <a:r>
              <a:rPr lang="sv-SE" sz="15000" b="1" i="0" dirty="0">
                <a:solidFill>
                  <a:srgbClr val="DC3F7F">
                    <a:alpha val="50000"/>
                  </a:srgbClr>
                </a:solidFill>
                <a:latin typeface="Montserrat" pitchFamily="2" charset="77"/>
              </a:rPr>
              <a:t>”</a:t>
            </a:r>
          </a:p>
        </p:txBody>
      </p:sp>
      <p:sp>
        <p:nvSpPr>
          <p:cNvPr id="2" name="Title 1">
            <a:extLst>
              <a:ext uri="{FF2B5EF4-FFF2-40B4-BE49-F238E27FC236}">
                <a16:creationId xmlns:a16="http://schemas.microsoft.com/office/drawing/2014/main" id="{101A377B-65A6-5B4B-AAF0-20C262123599}"/>
              </a:ext>
            </a:extLst>
          </p:cNvPr>
          <p:cNvSpPr>
            <a:spLocks noGrp="1"/>
          </p:cNvSpPr>
          <p:nvPr>
            <p:ph type="title" hasCustomPrompt="1"/>
          </p:nvPr>
        </p:nvSpPr>
        <p:spPr/>
        <p:txBody>
          <a:bodyPr/>
          <a:lstStyle>
            <a:lvl1pPr>
              <a:defRPr>
                <a:highlight>
                  <a:srgbClr val="40B4E8"/>
                </a:highlight>
              </a:defRPr>
            </a:lvl1pPr>
          </a:lstStyle>
          <a:p>
            <a:r>
              <a:rPr lang="en-GB" dirty="0"/>
              <a:t>CLICK TO EDIT MASTER TITLE STYLE</a:t>
            </a:r>
            <a:endParaRPr lang="sv-SE" dirty="0"/>
          </a:p>
        </p:txBody>
      </p:sp>
      <p:sp>
        <p:nvSpPr>
          <p:cNvPr id="5" name="Date Placeholder 4">
            <a:extLst>
              <a:ext uri="{FF2B5EF4-FFF2-40B4-BE49-F238E27FC236}">
                <a16:creationId xmlns:a16="http://schemas.microsoft.com/office/drawing/2014/main" id="{A3C85E53-4BE5-3849-9852-DD27A97A15B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9AD13A07-A0D8-B041-896C-5DEBE2B7ECE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60C3C49-7936-8341-B7F8-75528C053AA1}"/>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15" name="Picture Placeholder 14">
            <a:extLst>
              <a:ext uri="{FF2B5EF4-FFF2-40B4-BE49-F238E27FC236}">
                <a16:creationId xmlns:a16="http://schemas.microsoft.com/office/drawing/2014/main" id="{F02E4D34-C0B8-1E4D-ABA0-65E2027D9F2F}"/>
              </a:ext>
            </a:extLst>
          </p:cNvPr>
          <p:cNvSpPr>
            <a:spLocks noGrp="1"/>
          </p:cNvSpPr>
          <p:nvPr>
            <p:ph type="pic" sz="quarter" idx="14"/>
          </p:nvPr>
        </p:nvSpPr>
        <p:spPr>
          <a:xfrm>
            <a:off x="6306672" y="-319699"/>
            <a:ext cx="6266328" cy="7298723"/>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txBody>
          <a:bodyPr wrap="square">
            <a:noAutofit/>
          </a:bodyPr>
          <a:lstStyle>
            <a:lvl1pPr marL="0" indent="0">
              <a:buNone/>
              <a:defRPr/>
            </a:lvl1p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D775C687-66D2-234C-9087-7D729E6FC151}"/>
              </a:ext>
            </a:extLst>
          </p:cNvPr>
          <p:cNvPicPr>
            <a:picLocks noChangeAspect="1"/>
          </p:cNvPicPr>
          <p:nvPr userDrawn="1"/>
        </p:nvPicPr>
        <p:blipFill>
          <a:blip r:embed="rId2"/>
          <a:stretch>
            <a:fillRect/>
          </a:stretch>
        </p:blipFill>
        <p:spPr>
          <a:xfrm>
            <a:off x="2905589" y="6366481"/>
            <a:ext cx="1046822" cy="252787"/>
          </a:xfrm>
          <a:prstGeom prst="rect">
            <a:avLst/>
          </a:prstGeom>
        </p:spPr>
      </p:pic>
    </p:spTree>
    <p:extLst>
      <p:ext uri="{BB962C8B-B14F-4D97-AF65-F5344CB8AC3E}">
        <p14:creationId xmlns:p14="http://schemas.microsoft.com/office/powerpoint/2010/main" val="1075919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377B-65A6-5B4B-AAF0-20C262123599}"/>
              </a:ext>
            </a:extLst>
          </p:cNvPr>
          <p:cNvSpPr>
            <a:spLocks noGrp="1"/>
          </p:cNvSpPr>
          <p:nvPr>
            <p:ph type="title" hasCustomPrompt="1"/>
          </p:nvPr>
        </p:nvSpPr>
        <p:spPr/>
        <p:txBody>
          <a:bodyPr/>
          <a:lstStyle>
            <a:lvl1pPr>
              <a:defRPr>
                <a:highlight>
                  <a:srgbClr val="26AF87"/>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0074EAE7-3DB5-8443-A55B-0A31BCF50A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A3C85E53-4BE5-3849-9852-DD27A97A15B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9AD13A07-A0D8-B041-896C-5DEBE2B7ECE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60C3C49-7936-8341-B7F8-75528C053AA1}"/>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15" name="Picture Placeholder 14">
            <a:extLst>
              <a:ext uri="{FF2B5EF4-FFF2-40B4-BE49-F238E27FC236}">
                <a16:creationId xmlns:a16="http://schemas.microsoft.com/office/drawing/2014/main" id="{F02E4D34-C0B8-1E4D-ABA0-65E2027D9F2F}"/>
              </a:ext>
            </a:extLst>
          </p:cNvPr>
          <p:cNvSpPr>
            <a:spLocks noGrp="1"/>
          </p:cNvSpPr>
          <p:nvPr>
            <p:ph type="pic" sz="quarter" idx="14"/>
          </p:nvPr>
        </p:nvSpPr>
        <p:spPr>
          <a:xfrm>
            <a:off x="6306672" y="-319699"/>
            <a:ext cx="6266328" cy="7298723"/>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txBody>
          <a:bodyPr wrap="square">
            <a:noAutofit/>
          </a:bodyPr>
          <a:lstStyle>
            <a:lvl1pPr marL="0" indent="0">
              <a:buNone/>
              <a:defRPr/>
            </a:lvl1p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14CC4FB7-2C51-3D44-AA08-3E2E991972C9}"/>
              </a:ext>
            </a:extLst>
          </p:cNvPr>
          <p:cNvPicPr>
            <a:picLocks noChangeAspect="1"/>
          </p:cNvPicPr>
          <p:nvPr userDrawn="1"/>
        </p:nvPicPr>
        <p:blipFill>
          <a:blip r:embed="rId2"/>
          <a:stretch>
            <a:fillRect/>
          </a:stretch>
        </p:blipFill>
        <p:spPr>
          <a:xfrm>
            <a:off x="2905589" y="6366481"/>
            <a:ext cx="1046822" cy="252787"/>
          </a:xfrm>
          <a:prstGeom prst="rect">
            <a:avLst/>
          </a:prstGeom>
        </p:spPr>
      </p:pic>
    </p:spTree>
    <p:extLst>
      <p:ext uri="{BB962C8B-B14F-4D97-AF65-F5344CB8AC3E}">
        <p14:creationId xmlns:p14="http://schemas.microsoft.com/office/powerpoint/2010/main" val="1550430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377B-65A6-5B4B-AAF0-20C262123599}"/>
              </a:ext>
            </a:extLst>
          </p:cNvPr>
          <p:cNvSpPr>
            <a:spLocks noGrp="1"/>
          </p:cNvSpPr>
          <p:nvPr>
            <p:ph type="title" hasCustomPrompt="1"/>
          </p:nvPr>
        </p:nvSpPr>
        <p:spPr/>
        <p:txBody>
          <a:bodyPr/>
          <a:lstStyle>
            <a:lvl1pPr>
              <a:defRPr>
                <a:highlight>
                  <a:srgbClr val="DC3F7F"/>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0074EAE7-3DB5-8443-A55B-0A31BCF50A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A3C85E53-4BE5-3849-9852-DD27A97A15B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9AD13A07-A0D8-B041-896C-5DEBE2B7ECE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60C3C49-7936-8341-B7F8-75528C053AA1}"/>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15" name="Picture Placeholder 14">
            <a:extLst>
              <a:ext uri="{FF2B5EF4-FFF2-40B4-BE49-F238E27FC236}">
                <a16:creationId xmlns:a16="http://schemas.microsoft.com/office/drawing/2014/main" id="{F02E4D34-C0B8-1E4D-ABA0-65E2027D9F2F}"/>
              </a:ext>
            </a:extLst>
          </p:cNvPr>
          <p:cNvSpPr>
            <a:spLocks noGrp="1"/>
          </p:cNvSpPr>
          <p:nvPr>
            <p:ph type="pic" sz="quarter" idx="14"/>
          </p:nvPr>
        </p:nvSpPr>
        <p:spPr>
          <a:xfrm>
            <a:off x="6306672" y="-319699"/>
            <a:ext cx="6266328" cy="7298723"/>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txBody>
          <a:bodyPr wrap="square">
            <a:noAutofit/>
          </a:bodyPr>
          <a:lstStyle>
            <a:lvl1pPr marL="0" indent="0">
              <a:buNone/>
              <a:defRPr/>
            </a:lvl1p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E18BE463-FFB1-A546-B1AB-62FCF93E82D6}"/>
              </a:ext>
            </a:extLst>
          </p:cNvPr>
          <p:cNvPicPr>
            <a:picLocks noChangeAspect="1"/>
          </p:cNvPicPr>
          <p:nvPr userDrawn="1"/>
        </p:nvPicPr>
        <p:blipFill>
          <a:blip r:embed="rId2"/>
          <a:stretch>
            <a:fillRect/>
          </a:stretch>
        </p:blipFill>
        <p:spPr>
          <a:xfrm>
            <a:off x="2905589" y="6366481"/>
            <a:ext cx="1046822" cy="252787"/>
          </a:xfrm>
          <a:prstGeom prst="rect">
            <a:avLst/>
          </a:prstGeom>
        </p:spPr>
      </p:pic>
    </p:spTree>
    <p:extLst>
      <p:ext uri="{BB962C8B-B14F-4D97-AF65-F5344CB8AC3E}">
        <p14:creationId xmlns:p14="http://schemas.microsoft.com/office/powerpoint/2010/main" val="2402436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377B-65A6-5B4B-AAF0-20C262123599}"/>
              </a:ext>
            </a:extLst>
          </p:cNvPr>
          <p:cNvSpPr>
            <a:spLocks noGrp="1"/>
          </p:cNvSpPr>
          <p:nvPr>
            <p:ph type="title" hasCustomPrompt="1"/>
          </p:nvPr>
        </p:nvSpPr>
        <p:spPr/>
        <p:txBody>
          <a:bodyPr/>
          <a:lstStyle>
            <a:lvl1pPr>
              <a:defRPr>
                <a:highlight>
                  <a:srgbClr val="FFC31F"/>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0074EAE7-3DB5-8443-A55B-0A31BCF50A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A3C85E53-4BE5-3849-9852-DD27A97A15B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9AD13A07-A0D8-B041-896C-5DEBE2B7ECE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60C3C49-7936-8341-B7F8-75528C053AA1}"/>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15" name="Picture Placeholder 14">
            <a:extLst>
              <a:ext uri="{FF2B5EF4-FFF2-40B4-BE49-F238E27FC236}">
                <a16:creationId xmlns:a16="http://schemas.microsoft.com/office/drawing/2014/main" id="{F02E4D34-C0B8-1E4D-ABA0-65E2027D9F2F}"/>
              </a:ext>
            </a:extLst>
          </p:cNvPr>
          <p:cNvSpPr>
            <a:spLocks noGrp="1"/>
          </p:cNvSpPr>
          <p:nvPr>
            <p:ph type="pic" sz="quarter" idx="14"/>
          </p:nvPr>
        </p:nvSpPr>
        <p:spPr>
          <a:xfrm>
            <a:off x="6306672" y="-319699"/>
            <a:ext cx="6266328" cy="7298723"/>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txBody>
          <a:bodyPr wrap="square">
            <a:noAutofit/>
          </a:bodyPr>
          <a:lstStyle>
            <a:lvl1pPr marL="0" indent="0">
              <a:buNone/>
              <a:defRPr/>
            </a:lvl1p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24CDB8E6-C688-A147-9AC5-4C6462B1DC58}"/>
              </a:ext>
            </a:extLst>
          </p:cNvPr>
          <p:cNvPicPr>
            <a:picLocks noChangeAspect="1"/>
          </p:cNvPicPr>
          <p:nvPr userDrawn="1"/>
        </p:nvPicPr>
        <p:blipFill>
          <a:blip r:embed="rId2"/>
          <a:stretch>
            <a:fillRect/>
          </a:stretch>
        </p:blipFill>
        <p:spPr>
          <a:xfrm>
            <a:off x="2905589" y="6366481"/>
            <a:ext cx="1046822" cy="252787"/>
          </a:xfrm>
          <a:prstGeom prst="rect">
            <a:avLst/>
          </a:prstGeom>
        </p:spPr>
      </p:pic>
    </p:spTree>
    <p:extLst>
      <p:ext uri="{BB962C8B-B14F-4D97-AF65-F5344CB8AC3E}">
        <p14:creationId xmlns:p14="http://schemas.microsoft.com/office/powerpoint/2010/main" val="1009113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0DFF-EBB9-BA46-AEF6-9DE81F17FB7F}"/>
              </a:ext>
            </a:extLst>
          </p:cNvPr>
          <p:cNvSpPr>
            <a:spLocks noGrp="1"/>
          </p:cNvSpPr>
          <p:nvPr>
            <p:ph type="title" hasCustomPrompt="1"/>
          </p:nvPr>
        </p:nvSpPr>
        <p:spPr>
          <a:xfrm>
            <a:off x="839788" y="365125"/>
            <a:ext cx="10515600" cy="1325563"/>
          </a:xfrm>
        </p:spPr>
        <p:txBody>
          <a:bodyPr/>
          <a:lstStyle/>
          <a:p>
            <a:r>
              <a:rPr lang="en-GB" dirty="0"/>
              <a:t>CLICK TO EDIT MASTER TITLE STYLE</a:t>
            </a:r>
            <a:endParaRPr lang="sv-SE" dirty="0"/>
          </a:p>
        </p:txBody>
      </p:sp>
      <p:sp>
        <p:nvSpPr>
          <p:cNvPr id="3" name="Text Placeholder 2">
            <a:extLst>
              <a:ext uri="{FF2B5EF4-FFF2-40B4-BE49-F238E27FC236}">
                <a16:creationId xmlns:a16="http://schemas.microsoft.com/office/drawing/2014/main" id="{48D5E71D-0D3C-664A-A3CE-D34BC0693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E1DD85-DB1C-7842-87D0-87B41E8A6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09D3AB52-6A45-2C48-B12C-7E3C03DA2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C85D81-0CCA-5F48-A3E9-ED4E4E565145}"/>
              </a:ext>
            </a:extLst>
          </p:cNvPr>
          <p:cNvSpPr>
            <a:spLocks noGrp="1"/>
          </p:cNvSpPr>
          <p:nvPr>
            <p:ph sz="quarter" idx="4"/>
          </p:nvPr>
        </p:nvSpPr>
        <p:spPr>
          <a:xfrm>
            <a:off x="6172200" y="2505075"/>
            <a:ext cx="5183188" cy="3684588"/>
          </a:xfrm>
        </p:spPr>
        <p:txBody>
          <a:bodyPr/>
          <a:lstStyle/>
          <a:p>
            <a:pPr lvl="0"/>
            <a:r>
              <a:rPr lang="en-GB"/>
              <a:t>Click to edit Master text styles</a:t>
            </a:r>
          </a:p>
        </p:txBody>
      </p:sp>
      <p:sp>
        <p:nvSpPr>
          <p:cNvPr id="7" name="Date Placeholder 6">
            <a:extLst>
              <a:ext uri="{FF2B5EF4-FFF2-40B4-BE49-F238E27FC236}">
                <a16:creationId xmlns:a16="http://schemas.microsoft.com/office/drawing/2014/main" id="{CE54C0D8-7D0E-1E4D-8A66-9958DD3326D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8" name="Footer Placeholder 7">
            <a:extLst>
              <a:ext uri="{FF2B5EF4-FFF2-40B4-BE49-F238E27FC236}">
                <a16:creationId xmlns:a16="http://schemas.microsoft.com/office/drawing/2014/main" id="{A070FC20-5E11-D241-80B3-E32A1900CDC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ACBDAF9C-CD10-B047-B52E-AD083AB44A0A}"/>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1" name="Picture 10" descr="A picture containing text, clock, watch&#10;&#10;Description automatically generated">
            <a:extLst>
              <a:ext uri="{FF2B5EF4-FFF2-40B4-BE49-F238E27FC236}">
                <a16:creationId xmlns:a16="http://schemas.microsoft.com/office/drawing/2014/main" id="{CCF397B6-6B63-7B48-A592-E3BCC3D70551}"/>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35537574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0DFF-EBB9-BA46-AEF6-9DE81F17FB7F}"/>
              </a:ext>
            </a:extLst>
          </p:cNvPr>
          <p:cNvSpPr>
            <a:spLocks noGrp="1"/>
          </p:cNvSpPr>
          <p:nvPr>
            <p:ph type="title" hasCustomPrompt="1"/>
          </p:nvPr>
        </p:nvSpPr>
        <p:spPr>
          <a:xfrm>
            <a:off x="839788" y="365125"/>
            <a:ext cx="10515600" cy="1325563"/>
          </a:xfrm>
        </p:spPr>
        <p:txBody>
          <a:bodyPr/>
          <a:lstStyle>
            <a:lvl1pPr>
              <a:defRPr>
                <a:highlight>
                  <a:srgbClr val="26AF87"/>
                </a:highlight>
              </a:defRPr>
            </a:lvl1pPr>
          </a:lstStyle>
          <a:p>
            <a:r>
              <a:rPr lang="en-GB" dirty="0"/>
              <a:t>CLICK TO EDIT MASTER TITLE STYLE</a:t>
            </a:r>
            <a:endParaRPr lang="sv-SE" dirty="0"/>
          </a:p>
        </p:txBody>
      </p:sp>
      <p:sp>
        <p:nvSpPr>
          <p:cNvPr id="3" name="Text Placeholder 2">
            <a:extLst>
              <a:ext uri="{FF2B5EF4-FFF2-40B4-BE49-F238E27FC236}">
                <a16:creationId xmlns:a16="http://schemas.microsoft.com/office/drawing/2014/main" id="{48D5E71D-0D3C-664A-A3CE-D34BC0693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E1DD85-DB1C-7842-87D0-87B41E8A6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09D3AB52-6A45-2C48-B12C-7E3C03DA2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C85D81-0CCA-5F48-A3E9-ED4E4E565145}"/>
              </a:ext>
            </a:extLst>
          </p:cNvPr>
          <p:cNvSpPr>
            <a:spLocks noGrp="1"/>
          </p:cNvSpPr>
          <p:nvPr>
            <p:ph sz="quarter" idx="4"/>
          </p:nvPr>
        </p:nvSpPr>
        <p:spPr>
          <a:xfrm>
            <a:off x="6172200" y="2505075"/>
            <a:ext cx="5183188" cy="3684588"/>
          </a:xfrm>
        </p:spPr>
        <p:txBody>
          <a:bodyPr/>
          <a:lstStyle/>
          <a:p>
            <a:pPr lvl="0"/>
            <a:r>
              <a:rPr lang="en-GB"/>
              <a:t>Click to edit Master text styles</a:t>
            </a:r>
          </a:p>
        </p:txBody>
      </p:sp>
      <p:sp>
        <p:nvSpPr>
          <p:cNvPr id="7" name="Date Placeholder 6">
            <a:extLst>
              <a:ext uri="{FF2B5EF4-FFF2-40B4-BE49-F238E27FC236}">
                <a16:creationId xmlns:a16="http://schemas.microsoft.com/office/drawing/2014/main" id="{CE54C0D8-7D0E-1E4D-8A66-9958DD3326D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8" name="Footer Placeholder 7">
            <a:extLst>
              <a:ext uri="{FF2B5EF4-FFF2-40B4-BE49-F238E27FC236}">
                <a16:creationId xmlns:a16="http://schemas.microsoft.com/office/drawing/2014/main" id="{A070FC20-5E11-D241-80B3-E32A1900CDC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ACBDAF9C-CD10-B047-B52E-AD083AB44A0A}"/>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1" name="Picture 10" descr="A picture containing text, clock, watch&#10;&#10;Description automatically generated">
            <a:extLst>
              <a:ext uri="{FF2B5EF4-FFF2-40B4-BE49-F238E27FC236}">
                <a16:creationId xmlns:a16="http://schemas.microsoft.com/office/drawing/2014/main" id="{7B5F3DEC-73CB-1E40-BCEC-E6E041715C1E}"/>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1926982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0DFF-EBB9-BA46-AEF6-9DE81F17FB7F}"/>
              </a:ext>
            </a:extLst>
          </p:cNvPr>
          <p:cNvSpPr>
            <a:spLocks noGrp="1"/>
          </p:cNvSpPr>
          <p:nvPr>
            <p:ph type="title" hasCustomPrompt="1"/>
          </p:nvPr>
        </p:nvSpPr>
        <p:spPr>
          <a:xfrm>
            <a:off x="839788" y="365125"/>
            <a:ext cx="10515600" cy="1325563"/>
          </a:xfrm>
        </p:spPr>
        <p:txBody>
          <a:bodyPr/>
          <a:lstStyle>
            <a:lvl1pPr>
              <a:defRPr>
                <a:solidFill>
                  <a:schemeClr val="bg1"/>
                </a:solidFill>
                <a:highlight>
                  <a:srgbClr val="DC3F7F"/>
                </a:highlight>
              </a:defRPr>
            </a:lvl1pPr>
          </a:lstStyle>
          <a:p>
            <a:r>
              <a:rPr lang="en-GB" dirty="0"/>
              <a:t>CLICK TO EDIT MASTER TITLE STYLE</a:t>
            </a:r>
            <a:endParaRPr lang="sv-SE" dirty="0"/>
          </a:p>
        </p:txBody>
      </p:sp>
      <p:sp>
        <p:nvSpPr>
          <p:cNvPr id="3" name="Text Placeholder 2">
            <a:extLst>
              <a:ext uri="{FF2B5EF4-FFF2-40B4-BE49-F238E27FC236}">
                <a16:creationId xmlns:a16="http://schemas.microsoft.com/office/drawing/2014/main" id="{48D5E71D-0D3C-664A-A3CE-D34BC0693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E1DD85-DB1C-7842-87D0-87B41E8A6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09D3AB52-6A45-2C48-B12C-7E3C03DA2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C85D81-0CCA-5F48-A3E9-ED4E4E565145}"/>
              </a:ext>
            </a:extLst>
          </p:cNvPr>
          <p:cNvSpPr>
            <a:spLocks noGrp="1"/>
          </p:cNvSpPr>
          <p:nvPr>
            <p:ph sz="quarter" idx="4"/>
          </p:nvPr>
        </p:nvSpPr>
        <p:spPr>
          <a:xfrm>
            <a:off x="6172200" y="2505075"/>
            <a:ext cx="5183188" cy="3684588"/>
          </a:xfrm>
        </p:spPr>
        <p:txBody>
          <a:bodyPr/>
          <a:lstStyle/>
          <a:p>
            <a:pPr lvl="0"/>
            <a:r>
              <a:rPr lang="en-GB"/>
              <a:t>Click to edit Master text styles</a:t>
            </a:r>
          </a:p>
        </p:txBody>
      </p:sp>
      <p:sp>
        <p:nvSpPr>
          <p:cNvPr id="7" name="Date Placeholder 6">
            <a:extLst>
              <a:ext uri="{FF2B5EF4-FFF2-40B4-BE49-F238E27FC236}">
                <a16:creationId xmlns:a16="http://schemas.microsoft.com/office/drawing/2014/main" id="{CE54C0D8-7D0E-1E4D-8A66-9958DD3326D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8" name="Footer Placeholder 7">
            <a:extLst>
              <a:ext uri="{FF2B5EF4-FFF2-40B4-BE49-F238E27FC236}">
                <a16:creationId xmlns:a16="http://schemas.microsoft.com/office/drawing/2014/main" id="{A070FC20-5E11-D241-80B3-E32A1900CDC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ACBDAF9C-CD10-B047-B52E-AD083AB44A0A}"/>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1" name="Picture 10" descr="A picture containing text, clock, watch&#10;&#10;Description automatically generated">
            <a:extLst>
              <a:ext uri="{FF2B5EF4-FFF2-40B4-BE49-F238E27FC236}">
                <a16:creationId xmlns:a16="http://schemas.microsoft.com/office/drawing/2014/main" id="{995A50BB-4CF4-3E43-B49C-75912191BE12}"/>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408388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5B9A0C6-C2DD-A841-9BC7-41A85F985DB0}"/>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B5CD2B99-154B-5247-A522-99F5110D6D99}"/>
              </a:ext>
            </a:extLst>
          </p:cNvPr>
          <p:cNvSpPr>
            <a:spLocks noGrp="1"/>
          </p:cNvSpPr>
          <p:nvPr>
            <p:ph type="title" hasCustomPrompt="1"/>
          </p:nvPr>
        </p:nvSpPr>
        <p:spPr>
          <a:xfrm>
            <a:off x="838199" y="2181595"/>
            <a:ext cx="10515600" cy="1325563"/>
          </a:xfrm>
        </p:spPr>
        <p:txBody>
          <a:body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640AD5A9-845B-F04F-B0C6-7A0AE36A7632}"/>
              </a:ext>
            </a:extLst>
          </p:cNvPr>
          <p:cNvSpPr>
            <a:spLocks noGrp="1"/>
          </p:cNvSpPr>
          <p:nvPr>
            <p:ph idx="1"/>
          </p:nvPr>
        </p:nvSpPr>
        <p:spPr>
          <a:xfrm>
            <a:off x="838200" y="3428999"/>
            <a:ext cx="10515600" cy="2747963"/>
          </a:xfrm>
        </p:spPr>
        <p:txBody>
          <a:bodyPr/>
          <a:lstStyle>
            <a:lvl1pPr>
              <a:buClr>
                <a:srgbClr val="26AF87"/>
              </a:buClr>
              <a:buSzPct val="130000"/>
              <a:defRPr/>
            </a:lvl1pPr>
            <a:lvl2pPr>
              <a:buClr>
                <a:srgbClr val="26AF87"/>
              </a:buClr>
              <a:buSzPct val="130000"/>
              <a:defRPr/>
            </a:lvl2pPr>
            <a:lvl3pPr>
              <a:buClr>
                <a:srgbClr val="26AF87"/>
              </a:buClr>
              <a:buSzPct val="130000"/>
              <a:defRPr/>
            </a:lvl3pPr>
            <a:lvl4pPr>
              <a:buClr>
                <a:srgbClr val="26AF87"/>
              </a:buClr>
              <a:buSzPct val="130000"/>
              <a:defRPr/>
            </a:lvl4pPr>
            <a:lvl5pPr>
              <a:buClr>
                <a:srgbClr val="26AF87"/>
              </a:buClr>
              <a:buSzPct val="13000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9238563F-8722-ED4F-8D06-09D7EA627134}"/>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6E4E3376-E5E6-B844-B1FE-0CFC2E019C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AA1B71B-2732-EA49-BBD2-04ECA4418B53}"/>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7" name="Picture 6" descr="A picture containing text, clock, watch&#10;&#10;Description automatically generated">
            <a:extLst>
              <a:ext uri="{FF2B5EF4-FFF2-40B4-BE49-F238E27FC236}">
                <a16:creationId xmlns:a16="http://schemas.microsoft.com/office/drawing/2014/main" id="{379E5E0D-5644-554F-9FA2-2506AC22A3CE}"/>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1172929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3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0DFF-EBB9-BA46-AEF6-9DE81F17FB7F}"/>
              </a:ext>
            </a:extLst>
          </p:cNvPr>
          <p:cNvSpPr>
            <a:spLocks noGrp="1"/>
          </p:cNvSpPr>
          <p:nvPr>
            <p:ph type="title" hasCustomPrompt="1"/>
          </p:nvPr>
        </p:nvSpPr>
        <p:spPr>
          <a:xfrm>
            <a:off x="839788" y="365125"/>
            <a:ext cx="10515600" cy="1325563"/>
          </a:xfrm>
        </p:spPr>
        <p:txBody>
          <a:bodyPr/>
          <a:lstStyle>
            <a:lvl1pPr>
              <a:defRPr>
                <a:solidFill>
                  <a:schemeClr val="bg1"/>
                </a:solidFill>
                <a:highlight>
                  <a:srgbClr val="FFC31F"/>
                </a:highlight>
              </a:defRPr>
            </a:lvl1pPr>
          </a:lstStyle>
          <a:p>
            <a:r>
              <a:rPr lang="en-GB" dirty="0"/>
              <a:t>CLICK TO EDIT MASTER TITLE STYLE</a:t>
            </a:r>
            <a:endParaRPr lang="sv-SE" dirty="0"/>
          </a:p>
        </p:txBody>
      </p:sp>
      <p:sp>
        <p:nvSpPr>
          <p:cNvPr id="3" name="Text Placeholder 2">
            <a:extLst>
              <a:ext uri="{FF2B5EF4-FFF2-40B4-BE49-F238E27FC236}">
                <a16:creationId xmlns:a16="http://schemas.microsoft.com/office/drawing/2014/main" id="{48D5E71D-0D3C-664A-A3CE-D34BC0693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E1DD85-DB1C-7842-87D0-87B41E8A6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09D3AB52-6A45-2C48-B12C-7E3C03DA2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C85D81-0CCA-5F48-A3E9-ED4E4E565145}"/>
              </a:ext>
            </a:extLst>
          </p:cNvPr>
          <p:cNvSpPr>
            <a:spLocks noGrp="1"/>
          </p:cNvSpPr>
          <p:nvPr>
            <p:ph sz="quarter" idx="4"/>
          </p:nvPr>
        </p:nvSpPr>
        <p:spPr>
          <a:xfrm>
            <a:off x="6172200" y="2505075"/>
            <a:ext cx="5183188" cy="3684588"/>
          </a:xfrm>
        </p:spPr>
        <p:txBody>
          <a:bodyPr/>
          <a:lstStyle/>
          <a:p>
            <a:pPr lvl="0"/>
            <a:r>
              <a:rPr lang="en-GB"/>
              <a:t>Click to edit Master text styles</a:t>
            </a:r>
          </a:p>
        </p:txBody>
      </p:sp>
      <p:sp>
        <p:nvSpPr>
          <p:cNvPr id="7" name="Date Placeholder 6">
            <a:extLst>
              <a:ext uri="{FF2B5EF4-FFF2-40B4-BE49-F238E27FC236}">
                <a16:creationId xmlns:a16="http://schemas.microsoft.com/office/drawing/2014/main" id="{CE54C0D8-7D0E-1E4D-8A66-9958DD3326D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8" name="Footer Placeholder 7">
            <a:extLst>
              <a:ext uri="{FF2B5EF4-FFF2-40B4-BE49-F238E27FC236}">
                <a16:creationId xmlns:a16="http://schemas.microsoft.com/office/drawing/2014/main" id="{A070FC20-5E11-D241-80B3-E32A1900CDC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ACBDAF9C-CD10-B047-B52E-AD083AB44A0A}"/>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1" name="Picture 10" descr="A picture containing text, clock, watch&#10;&#10;Description automatically generated">
            <a:extLst>
              <a:ext uri="{FF2B5EF4-FFF2-40B4-BE49-F238E27FC236}">
                <a16:creationId xmlns:a16="http://schemas.microsoft.com/office/drawing/2014/main" id="{B6A68046-CD21-DA47-AE99-4DDC22173221}"/>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4861410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4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0DFF-EBB9-BA46-AEF6-9DE81F17FB7F}"/>
              </a:ext>
            </a:extLst>
          </p:cNvPr>
          <p:cNvSpPr>
            <a:spLocks noGrp="1"/>
          </p:cNvSpPr>
          <p:nvPr>
            <p:ph type="title" hasCustomPrompt="1"/>
          </p:nvPr>
        </p:nvSpPr>
        <p:spPr>
          <a:xfrm>
            <a:off x="839788" y="365125"/>
            <a:ext cx="10515600" cy="1325563"/>
          </a:xfrm>
        </p:spPr>
        <p:txBody>
          <a:bodyPr/>
          <a:lstStyle>
            <a:lvl1pPr>
              <a:defRPr>
                <a:solidFill>
                  <a:schemeClr val="bg1"/>
                </a:solidFill>
                <a:highlight>
                  <a:srgbClr val="40B4E8"/>
                </a:highlight>
              </a:defRPr>
            </a:lvl1pPr>
          </a:lstStyle>
          <a:p>
            <a:r>
              <a:rPr lang="en-GB" dirty="0"/>
              <a:t>CLICK TO EDIT MASTER TITLE STYLE</a:t>
            </a:r>
            <a:endParaRPr lang="sv-SE" dirty="0"/>
          </a:p>
        </p:txBody>
      </p:sp>
      <p:sp>
        <p:nvSpPr>
          <p:cNvPr id="3" name="Text Placeholder 2">
            <a:extLst>
              <a:ext uri="{FF2B5EF4-FFF2-40B4-BE49-F238E27FC236}">
                <a16:creationId xmlns:a16="http://schemas.microsoft.com/office/drawing/2014/main" id="{48D5E71D-0D3C-664A-A3CE-D34BC0693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E1DD85-DB1C-7842-87D0-87B41E8A6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09D3AB52-6A45-2C48-B12C-7E3C03DA2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C85D81-0CCA-5F48-A3E9-ED4E4E565145}"/>
              </a:ext>
            </a:extLst>
          </p:cNvPr>
          <p:cNvSpPr>
            <a:spLocks noGrp="1"/>
          </p:cNvSpPr>
          <p:nvPr>
            <p:ph sz="quarter" idx="4"/>
          </p:nvPr>
        </p:nvSpPr>
        <p:spPr>
          <a:xfrm>
            <a:off x="6172200" y="2505075"/>
            <a:ext cx="5183188" cy="3684588"/>
          </a:xfrm>
        </p:spPr>
        <p:txBody>
          <a:bodyPr/>
          <a:lstStyle/>
          <a:p>
            <a:pPr lvl="0"/>
            <a:r>
              <a:rPr lang="en-GB"/>
              <a:t>Click to edit Master text styles</a:t>
            </a:r>
          </a:p>
        </p:txBody>
      </p:sp>
      <p:sp>
        <p:nvSpPr>
          <p:cNvPr id="7" name="Date Placeholder 6">
            <a:extLst>
              <a:ext uri="{FF2B5EF4-FFF2-40B4-BE49-F238E27FC236}">
                <a16:creationId xmlns:a16="http://schemas.microsoft.com/office/drawing/2014/main" id="{CE54C0D8-7D0E-1E4D-8A66-9958DD3326D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8" name="Footer Placeholder 7">
            <a:extLst>
              <a:ext uri="{FF2B5EF4-FFF2-40B4-BE49-F238E27FC236}">
                <a16:creationId xmlns:a16="http://schemas.microsoft.com/office/drawing/2014/main" id="{A070FC20-5E11-D241-80B3-E32A1900CDC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ACBDAF9C-CD10-B047-B52E-AD083AB44A0A}"/>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1" name="Picture 10" descr="A picture containing text, clock, watch&#10;&#10;Description automatically generated">
            <a:extLst>
              <a:ext uri="{FF2B5EF4-FFF2-40B4-BE49-F238E27FC236}">
                <a16:creationId xmlns:a16="http://schemas.microsoft.com/office/drawing/2014/main" id="{240A0C77-7577-EF42-9663-FAA1067E1EB0}"/>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1342505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3E8B1-BE63-BE43-A1F8-DF9D83BD4B3D}"/>
              </a:ext>
            </a:extLst>
          </p:cNvPr>
          <p:cNvSpPr>
            <a:spLocks noGrp="1"/>
          </p:cNvSpPr>
          <p:nvPr>
            <p:ph type="title"/>
          </p:nvPr>
        </p:nvSpPr>
        <p:spPr/>
        <p:txBody>
          <a:bodyPr/>
          <a:lstStyle/>
          <a:p>
            <a:r>
              <a:rPr lang="en-GB"/>
              <a:t>Click to edit Master title style</a:t>
            </a:r>
            <a:endParaRPr lang="sv-SE"/>
          </a:p>
        </p:txBody>
      </p:sp>
      <p:sp>
        <p:nvSpPr>
          <p:cNvPr id="3" name="Date Placeholder 2">
            <a:extLst>
              <a:ext uri="{FF2B5EF4-FFF2-40B4-BE49-F238E27FC236}">
                <a16:creationId xmlns:a16="http://schemas.microsoft.com/office/drawing/2014/main" id="{C18BB9C6-29B9-7A41-8794-796E8DC730AE}"/>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4" name="Footer Placeholder 3">
            <a:extLst>
              <a:ext uri="{FF2B5EF4-FFF2-40B4-BE49-F238E27FC236}">
                <a16:creationId xmlns:a16="http://schemas.microsoft.com/office/drawing/2014/main" id="{1C568BC9-86B2-C54C-BF39-A87D0870ED76}"/>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87D485EE-1D95-3741-9BC3-14948CF5F5C8}"/>
              </a:ext>
            </a:extLst>
          </p:cNvPr>
          <p:cNvSpPr>
            <a:spLocks noGrp="1"/>
          </p:cNvSpPr>
          <p:nvPr>
            <p:ph type="sldNum" sz="quarter" idx="12"/>
          </p:nvPr>
        </p:nvSpPr>
        <p:spPr/>
        <p:txBody>
          <a:bodyPr/>
          <a:lstStyle/>
          <a:p>
            <a:fld id="{0DE48825-E3E4-7F48-BA07-51123E983C47}" type="slidenum">
              <a:rPr lang="sv-SE" smtClean="0"/>
              <a:t>‹#›</a:t>
            </a:fld>
            <a:endParaRPr lang="sv-SE"/>
          </a:p>
        </p:txBody>
      </p:sp>
    </p:spTree>
    <p:extLst>
      <p:ext uri="{BB962C8B-B14F-4D97-AF65-F5344CB8AC3E}">
        <p14:creationId xmlns:p14="http://schemas.microsoft.com/office/powerpoint/2010/main" val="192209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20">
            <a:extLst>
              <a:ext uri="{FF2B5EF4-FFF2-40B4-BE49-F238E27FC236}">
                <a16:creationId xmlns:a16="http://schemas.microsoft.com/office/drawing/2014/main" id="{443ADA12-EFD1-3446-BE13-511FAB3190AB}"/>
              </a:ext>
            </a:extLst>
          </p:cNvPr>
          <p:cNvSpPr>
            <a:spLocks noGrp="1"/>
          </p:cNvSpPr>
          <p:nvPr>
            <p:ph type="pic" sz="quarter" idx="13"/>
          </p:nvPr>
        </p:nvSpPr>
        <p:spPr>
          <a:xfrm>
            <a:off x="-130709" y="-16618"/>
            <a:ext cx="12453417" cy="673388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 name="connsiteX0" fmla="*/ 0 w 10057794"/>
              <a:gd name="connsiteY0" fmla="*/ 0 h 3082348"/>
              <a:gd name="connsiteX1" fmla="*/ 10057794 w 10057794"/>
              <a:gd name="connsiteY1" fmla="*/ 843693 h 3082348"/>
              <a:gd name="connsiteX2" fmla="*/ 10057794 w 10057794"/>
              <a:gd name="connsiteY2" fmla="*/ 2269268 h 3082348"/>
              <a:gd name="connsiteX3" fmla="*/ 5021496 w 10057794"/>
              <a:gd name="connsiteY3" fmla="*/ 3082348 h 3082348"/>
              <a:gd name="connsiteX4" fmla="*/ 12092 w 10057794"/>
              <a:gd name="connsiteY4" fmla="*/ 2269268 h 3082348"/>
              <a:gd name="connsiteX5" fmla="*/ 12094 w 10057794"/>
              <a:gd name="connsiteY5" fmla="*/ 2269265 h 3082348"/>
              <a:gd name="connsiteX6" fmla="*/ 0 w 10057794"/>
              <a:gd name="connsiteY6" fmla="*/ 0 h 3082348"/>
              <a:gd name="connsiteX0" fmla="*/ 0 w 10057794"/>
              <a:gd name="connsiteY0" fmla="*/ 23222 h 3105570"/>
              <a:gd name="connsiteX1" fmla="*/ 10021513 w 10057794"/>
              <a:gd name="connsiteY1" fmla="*/ 0 h 3105570"/>
              <a:gd name="connsiteX2" fmla="*/ 10057794 w 10057794"/>
              <a:gd name="connsiteY2" fmla="*/ 2292490 h 3105570"/>
              <a:gd name="connsiteX3" fmla="*/ 5021496 w 10057794"/>
              <a:gd name="connsiteY3" fmla="*/ 3105570 h 3105570"/>
              <a:gd name="connsiteX4" fmla="*/ 12092 w 10057794"/>
              <a:gd name="connsiteY4" fmla="*/ 2292490 h 3105570"/>
              <a:gd name="connsiteX5" fmla="*/ 12094 w 10057794"/>
              <a:gd name="connsiteY5" fmla="*/ 2292487 h 3105570"/>
              <a:gd name="connsiteX6" fmla="*/ 0 w 10057794"/>
              <a:gd name="connsiteY6" fmla="*/ 23222 h 3105570"/>
              <a:gd name="connsiteX0" fmla="*/ 1163 w 10046864"/>
              <a:gd name="connsiteY0" fmla="*/ 0 h 3113309"/>
              <a:gd name="connsiteX1" fmla="*/ 10010583 w 10046864"/>
              <a:gd name="connsiteY1" fmla="*/ 7739 h 3113309"/>
              <a:gd name="connsiteX2" fmla="*/ 10046864 w 10046864"/>
              <a:gd name="connsiteY2" fmla="*/ 2300229 h 3113309"/>
              <a:gd name="connsiteX3" fmla="*/ 5010566 w 10046864"/>
              <a:gd name="connsiteY3" fmla="*/ 3113309 h 3113309"/>
              <a:gd name="connsiteX4" fmla="*/ 1162 w 10046864"/>
              <a:gd name="connsiteY4" fmla="*/ 2300229 h 3113309"/>
              <a:gd name="connsiteX5" fmla="*/ 1164 w 10046864"/>
              <a:gd name="connsiteY5" fmla="*/ 2300226 h 3113309"/>
              <a:gd name="connsiteX6" fmla="*/ 1163 w 10046864"/>
              <a:gd name="connsiteY6" fmla="*/ 0 h 3113309"/>
              <a:gd name="connsiteX0" fmla="*/ 1163 w 10046864"/>
              <a:gd name="connsiteY0" fmla="*/ 0 h 3477103"/>
              <a:gd name="connsiteX1" fmla="*/ 10010583 w 10046864"/>
              <a:gd name="connsiteY1" fmla="*/ 371533 h 3477103"/>
              <a:gd name="connsiteX2" fmla="*/ 10046864 w 10046864"/>
              <a:gd name="connsiteY2" fmla="*/ 2664023 h 3477103"/>
              <a:gd name="connsiteX3" fmla="*/ 5010566 w 10046864"/>
              <a:gd name="connsiteY3" fmla="*/ 3477103 h 3477103"/>
              <a:gd name="connsiteX4" fmla="*/ 1162 w 10046864"/>
              <a:gd name="connsiteY4" fmla="*/ 2664023 h 3477103"/>
              <a:gd name="connsiteX5" fmla="*/ 1164 w 10046864"/>
              <a:gd name="connsiteY5" fmla="*/ 2664020 h 3477103"/>
              <a:gd name="connsiteX6" fmla="*/ 1163 w 10046864"/>
              <a:gd name="connsiteY6" fmla="*/ 0 h 3477103"/>
              <a:gd name="connsiteX0" fmla="*/ 1163 w 10046864"/>
              <a:gd name="connsiteY0" fmla="*/ 0 h 3477103"/>
              <a:gd name="connsiteX1" fmla="*/ 9998490 w 10046864"/>
              <a:gd name="connsiteY1" fmla="*/ 23220 h 3477103"/>
              <a:gd name="connsiteX2" fmla="*/ 10046864 w 10046864"/>
              <a:gd name="connsiteY2" fmla="*/ 2664023 h 3477103"/>
              <a:gd name="connsiteX3" fmla="*/ 5010566 w 10046864"/>
              <a:gd name="connsiteY3" fmla="*/ 3477103 h 3477103"/>
              <a:gd name="connsiteX4" fmla="*/ 1162 w 10046864"/>
              <a:gd name="connsiteY4" fmla="*/ 2664023 h 3477103"/>
              <a:gd name="connsiteX5" fmla="*/ 1164 w 10046864"/>
              <a:gd name="connsiteY5" fmla="*/ 2664020 h 3477103"/>
              <a:gd name="connsiteX6" fmla="*/ 1163 w 10046864"/>
              <a:gd name="connsiteY6" fmla="*/ 0 h 3477103"/>
              <a:gd name="connsiteX0" fmla="*/ 1163 w 10046864"/>
              <a:gd name="connsiteY0" fmla="*/ 0 h 3477103"/>
              <a:gd name="connsiteX1" fmla="*/ 9986397 w 10046864"/>
              <a:gd name="connsiteY1" fmla="*/ 7740 h 3477103"/>
              <a:gd name="connsiteX2" fmla="*/ 10046864 w 10046864"/>
              <a:gd name="connsiteY2" fmla="*/ 2664023 h 3477103"/>
              <a:gd name="connsiteX3" fmla="*/ 5010566 w 10046864"/>
              <a:gd name="connsiteY3" fmla="*/ 3477103 h 3477103"/>
              <a:gd name="connsiteX4" fmla="*/ 1162 w 10046864"/>
              <a:gd name="connsiteY4" fmla="*/ 2664023 h 3477103"/>
              <a:gd name="connsiteX5" fmla="*/ 1164 w 10046864"/>
              <a:gd name="connsiteY5" fmla="*/ 2664020 h 3477103"/>
              <a:gd name="connsiteX6" fmla="*/ 1163 w 10046864"/>
              <a:gd name="connsiteY6" fmla="*/ 0 h 347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6864" h="3477103">
                <a:moveTo>
                  <a:pt x="1163" y="0"/>
                </a:moveTo>
                <a:lnTo>
                  <a:pt x="9986397" y="7740"/>
                </a:lnTo>
                <a:lnTo>
                  <a:pt x="10046864" y="2664023"/>
                </a:lnTo>
                <a:cubicBezTo>
                  <a:pt x="10046864" y="2905130"/>
                  <a:pt x="7784610" y="3477103"/>
                  <a:pt x="5010566" y="3477103"/>
                </a:cubicBezTo>
                <a:cubicBezTo>
                  <a:pt x="2236522" y="3477103"/>
                  <a:pt x="1162" y="2905130"/>
                  <a:pt x="1162" y="2664023"/>
                </a:cubicBezTo>
                <a:cubicBezTo>
                  <a:pt x="1163" y="2664022"/>
                  <a:pt x="1163" y="2664021"/>
                  <a:pt x="1164" y="2664020"/>
                </a:cubicBezTo>
                <a:cubicBezTo>
                  <a:pt x="-2867" y="1907598"/>
                  <a:pt x="5194" y="756422"/>
                  <a:pt x="1163" y="0"/>
                </a:cubicBezTo>
                <a:close/>
              </a:path>
            </a:pathLst>
          </a:custGeom>
        </p:spPr>
        <p:txBody>
          <a:bodyPr wrap="square">
            <a:noAutofit/>
          </a:bodyPr>
          <a:lstStyle/>
          <a:p>
            <a:r>
              <a:rPr lang="en-GB"/>
              <a:t>Click icon to add picture</a:t>
            </a:r>
            <a:endParaRPr lang="sv-SE" dirty="0"/>
          </a:p>
        </p:txBody>
      </p:sp>
      <p:pic>
        <p:nvPicPr>
          <p:cNvPr id="8" name="Picture 7" descr="A picture containing text, clock, watch&#10;&#10;Description automatically generated">
            <a:extLst>
              <a:ext uri="{FF2B5EF4-FFF2-40B4-BE49-F238E27FC236}">
                <a16:creationId xmlns:a16="http://schemas.microsoft.com/office/drawing/2014/main" id="{BEF912D3-D38F-9F42-8628-08544C40D339}"/>
              </a:ext>
            </a:extLst>
          </p:cNvPr>
          <p:cNvPicPr>
            <a:picLocks noChangeAspect="1"/>
          </p:cNvPicPr>
          <p:nvPr userDrawn="1"/>
        </p:nvPicPr>
        <p:blipFill>
          <a:blip r:embed="rId2"/>
          <a:stretch>
            <a:fillRect/>
          </a:stretch>
        </p:blipFill>
        <p:spPr>
          <a:xfrm>
            <a:off x="10306978" y="6464482"/>
            <a:ext cx="1046822" cy="252787"/>
          </a:xfrm>
          <a:prstGeom prst="rect">
            <a:avLst/>
          </a:prstGeom>
        </p:spPr>
      </p:pic>
      <p:sp>
        <p:nvSpPr>
          <p:cNvPr id="12" name="Picture Placeholder 11">
            <a:extLst>
              <a:ext uri="{FF2B5EF4-FFF2-40B4-BE49-F238E27FC236}">
                <a16:creationId xmlns:a16="http://schemas.microsoft.com/office/drawing/2014/main" id="{91E07A21-C2CD-714B-8296-4DCF4B8025C3}"/>
              </a:ext>
            </a:extLst>
          </p:cNvPr>
          <p:cNvSpPr>
            <a:spLocks noGrp="1"/>
          </p:cNvSpPr>
          <p:nvPr>
            <p:ph type="pic" sz="quarter" idx="14"/>
          </p:nvPr>
        </p:nvSpPr>
        <p:spPr>
          <a:xfrm>
            <a:off x="1754188" y="1528763"/>
            <a:ext cx="1198562" cy="1423987"/>
          </a:xfrm>
        </p:spPr>
        <p:txBody>
          <a:bodyPr/>
          <a:lstStyle/>
          <a:p>
            <a:r>
              <a:rPr lang="en-GB"/>
              <a:t>Click icon to add picture</a:t>
            </a:r>
            <a:endParaRPr lang="sv-SE"/>
          </a:p>
        </p:txBody>
      </p:sp>
    </p:spTree>
    <p:extLst>
      <p:ext uri="{BB962C8B-B14F-4D97-AF65-F5344CB8AC3E}">
        <p14:creationId xmlns:p14="http://schemas.microsoft.com/office/powerpoint/2010/main" val="707394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5A813-D95D-BA4E-9585-7F98A8F141A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sv-SE"/>
          </a:p>
        </p:txBody>
      </p:sp>
      <p:sp>
        <p:nvSpPr>
          <p:cNvPr id="3" name="Subtitle 2">
            <a:extLst>
              <a:ext uri="{FF2B5EF4-FFF2-40B4-BE49-F238E27FC236}">
                <a16:creationId xmlns:a16="http://schemas.microsoft.com/office/drawing/2014/main" id="{6D255278-8647-0B4A-A86B-72E933EE316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sv-SE"/>
          </a:p>
        </p:txBody>
      </p:sp>
    </p:spTree>
    <p:extLst>
      <p:ext uri="{BB962C8B-B14F-4D97-AF65-F5344CB8AC3E}">
        <p14:creationId xmlns:p14="http://schemas.microsoft.com/office/powerpoint/2010/main" val="1587782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D0DEE-A827-E346-8E2B-9A61375B10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ACEE473F-797E-4C45-A9E9-4A11FAF19284}"/>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31778344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22F5D-7A30-0743-A96B-1F68BDC7ED8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sv-SE"/>
          </a:p>
        </p:txBody>
      </p:sp>
      <p:sp>
        <p:nvSpPr>
          <p:cNvPr id="3" name="Text Placeholder 2">
            <a:extLst>
              <a:ext uri="{FF2B5EF4-FFF2-40B4-BE49-F238E27FC236}">
                <a16:creationId xmlns:a16="http://schemas.microsoft.com/office/drawing/2014/main" id="{BECB3B97-58C9-744F-BC31-B1E9B78EE82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9119819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489E1-E6C1-EE44-AFDF-0F00FDFEE554}"/>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FECB4549-322A-6E4A-9452-9F4BDB2B331F}"/>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Content Placeholder 3">
            <a:extLst>
              <a:ext uri="{FF2B5EF4-FFF2-40B4-BE49-F238E27FC236}">
                <a16:creationId xmlns:a16="http://schemas.microsoft.com/office/drawing/2014/main" id="{01AD690C-46C6-F040-BC02-CA8F4E549256}"/>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1511675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5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365F-57D1-004B-A661-58643557CEBB}"/>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sv-SE"/>
          </a:p>
        </p:txBody>
      </p:sp>
      <p:sp>
        <p:nvSpPr>
          <p:cNvPr id="3" name="Text Placeholder 2">
            <a:extLst>
              <a:ext uri="{FF2B5EF4-FFF2-40B4-BE49-F238E27FC236}">
                <a16:creationId xmlns:a16="http://schemas.microsoft.com/office/drawing/2014/main" id="{D299B174-D124-B844-B5E3-AF6E348012B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69E66C-E6FF-2342-B019-BE870B6D51E3}"/>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B0B23A60-24AA-C14F-BA6B-49009ECBA72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40CC291-3C53-4F4E-B250-95197447E5E7}"/>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969534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FE48-C863-8C40-A9DE-F0CABF680294}"/>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sv-SE"/>
          </a:p>
        </p:txBody>
      </p:sp>
    </p:spTree>
    <p:extLst>
      <p:ext uri="{BB962C8B-B14F-4D97-AF65-F5344CB8AC3E}">
        <p14:creationId xmlns:p14="http://schemas.microsoft.com/office/powerpoint/2010/main" val="90446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5B9A0C6-C2DD-A841-9BC7-41A85F985DB0}"/>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B5CD2B99-154B-5247-A522-99F5110D6D99}"/>
              </a:ext>
            </a:extLst>
          </p:cNvPr>
          <p:cNvSpPr>
            <a:spLocks noGrp="1"/>
          </p:cNvSpPr>
          <p:nvPr>
            <p:ph type="title" hasCustomPrompt="1"/>
          </p:nvPr>
        </p:nvSpPr>
        <p:spPr>
          <a:xfrm>
            <a:off x="838199" y="2221936"/>
            <a:ext cx="10515600" cy="1325563"/>
          </a:xfrm>
        </p:spPr>
        <p:txBody>
          <a:bodyPr/>
          <a:lstStyle>
            <a:lvl1pPr>
              <a:defRPr>
                <a:highlight>
                  <a:srgbClr val="40B4E8"/>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640AD5A9-845B-F04F-B0C6-7A0AE36A7632}"/>
              </a:ext>
            </a:extLst>
          </p:cNvPr>
          <p:cNvSpPr>
            <a:spLocks noGrp="1"/>
          </p:cNvSpPr>
          <p:nvPr>
            <p:ph idx="1"/>
          </p:nvPr>
        </p:nvSpPr>
        <p:spPr>
          <a:xfrm>
            <a:off x="838200" y="3428999"/>
            <a:ext cx="10515600" cy="2747963"/>
          </a:xfrm>
        </p:spPr>
        <p:txBody>
          <a:bodyPr/>
          <a:lstStyle>
            <a:lvl1pPr>
              <a:buClr>
                <a:srgbClr val="40B4E8"/>
              </a:buClr>
              <a:buSzPct val="130000"/>
              <a:defRPr/>
            </a:lvl1pPr>
            <a:lvl2pPr>
              <a:buClr>
                <a:srgbClr val="40B4E8"/>
              </a:buClr>
              <a:buSzPct val="130000"/>
              <a:defRPr/>
            </a:lvl2pPr>
            <a:lvl3pPr>
              <a:buClr>
                <a:srgbClr val="40B4E8"/>
              </a:buClr>
              <a:buSzPct val="130000"/>
              <a:defRPr/>
            </a:lvl3pPr>
            <a:lvl4pPr>
              <a:buClr>
                <a:srgbClr val="40B4E8"/>
              </a:buClr>
              <a:buSzPct val="130000"/>
              <a:defRPr/>
            </a:lvl4pPr>
            <a:lvl5pPr>
              <a:buClr>
                <a:srgbClr val="40B4E8"/>
              </a:buClr>
              <a:buSzPct val="13000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9238563F-8722-ED4F-8D06-09D7EA627134}"/>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6E4E3376-E5E6-B844-B1FE-0CFC2E019C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AA1B71B-2732-EA49-BBD2-04ECA4418B53}"/>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0" name="Picture 9" descr="A picture containing text, clock, watch&#10;&#10;Description automatically generated">
            <a:extLst>
              <a:ext uri="{FF2B5EF4-FFF2-40B4-BE49-F238E27FC236}">
                <a16:creationId xmlns:a16="http://schemas.microsoft.com/office/drawing/2014/main" id="{569C6E48-06C6-BC48-9E93-FD425CDE7AC2}"/>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18837924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964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02364-A191-6E42-8D0F-CF0B8CE83B9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sv-SE"/>
          </a:p>
        </p:txBody>
      </p:sp>
      <p:sp>
        <p:nvSpPr>
          <p:cNvPr id="3" name="Content Placeholder 2">
            <a:extLst>
              <a:ext uri="{FF2B5EF4-FFF2-40B4-BE49-F238E27FC236}">
                <a16:creationId xmlns:a16="http://schemas.microsoft.com/office/drawing/2014/main" id="{E2AB0AA8-211D-8044-8F31-6917AC46B25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Text Placeholder 3">
            <a:extLst>
              <a:ext uri="{FF2B5EF4-FFF2-40B4-BE49-F238E27FC236}">
                <a16:creationId xmlns:a16="http://schemas.microsoft.com/office/drawing/2014/main" id="{E48DBCE5-FFA7-2645-ADBE-E40B6FA5BAA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508390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9B039-47CA-5A47-8113-2EE3C760560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sv-SE"/>
          </a:p>
        </p:txBody>
      </p:sp>
      <p:sp>
        <p:nvSpPr>
          <p:cNvPr id="3" name="Picture Placeholder 2">
            <a:extLst>
              <a:ext uri="{FF2B5EF4-FFF2-40B4-BE49-F238E27FC236}">
                <a16:creationId xmlns:a16="http://schemas.microsoft.com/office/drawing/2014/main" id="{B1B23464-B428-0646-ACAC-1579D015025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sv-SE"/>
          </a:p>
        </p:txBody>
      </p:sp>
      <p:sp>
        <p:nvSpPr>
          <p:cNvPr id="4" name="Text Placeholder 3">
            <a:extLst>
              <a:ext uri="{FF2B5EF4-FFF2-40B4-BE49-F238E27FC236}">
                <a16:creationId xmlns:a16="http://schemas.microsoft.com/office/drawing/2014/main" id="{37FF7780-60E5-7945-BCEF-5A0E693AEB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6733587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37323-7C76-F543-B56D-8CC4EE69740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F2EA4207-3307-EC49-B40B-A38B51F7F97D}"/>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16556422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A7CBA0-CA67-D547-AE48-E6CD600DC1B6}"/>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0AAD5399-7E3D-E341-AF62-DC753C711BE0}"/>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1337836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045DF5-30F0-B14B-963E-88848657E22B}"/>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3" name="Footer Placeholder 2">
            <a:extLst>
              <a:ext uri="{FF2B5EF4-FFF2-40B4-BE49-F238E27FC236}">
                <a16:creationId xmlns:a16="http://schemas.microsoft.com/office/drawing/2014/main" id="{D5774878-52C8-7A43-9451-EAD14F62EF9A}"/>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B850978A-8D04-CD45-BDF0-4618F9F5A5A8}"/>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5" name="Picture Placeholder 20">
            <a:extLst>
              <a:ext uri="{FF2B5EF4-FFF2-40B4-BE49-F238E27FC236}">
                <a16:creationId xmlns:a16="http://schemas.microsoft.com/office/drawing/2014/main" id="{443ADA12-EFD1-3446-BE13-511FAB3190AB}"/>
              </a:ext>
            </a:extLst>
          </p:cNvPr>
          <p:cNvSpPr>
            <a:spLocks noGrp="1"/>
          </p:cNvSpPr>
          <p:nvPr>
            <p:ph type="pic" sz="quarter" idx="13"/>
          </p:nvPr>
        </p:nvSpPr>
        <p:spPr>
          <a:xfrm>
            <a:off x="-123935" y="-14988"/>
            <a:ext cx="12453417" cy="6029350"/>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 name="connsiteX0" fmla="*/ 0 w 10057794"/>
              <a:gd name="connsiteY0" fmla="*/ 0 h 3082348"/>
              <a:gd name="connsiteX1" fmla="*/ 10057794 w 10057794"/>
              <a:gd name="connsiteY1" fmla="*/ 843693 h 3082348"/>
              <a:gd name="connsiteX2" fmla="*/ 10057794 w 10057794"/>
              <a:gd name="connsiteY2" fmla="*/ 2269268 h 3082348"/>
              <a:gd name="connsiteX3" fmla="*/ 5021496 w 10057794"/>
              <a:gd name="connsiteY3" fmla="*/ 3082348 h 3082348"/>
              <a:gd name="connsiteX4" fmla="*/ 12092 w 10057794"/>
              <a:gd name="connsiteY4" fmla="*/ 2269268 h 3082348"/>
              <a:gd name="connsiteX5" fmla="*/ 12094 w 10057794"/>
              <a:gd name="connsiteY5" fmla="*/ 2269265 h 3082348"/>
              <a:gd name="connsiteX6" fmla="*/ 0 w 10057794"/>
              <a:gd name="connsiteY6" fmla="*/ 0 h 3082348"/>
              <a:gd name="connsiteX0" fmla="*/ 0 w 10057794"/>
              <a:gd name="connsiteY0" fmla="*/ 23222 h 3105570"/>
              <a:gd name="connsiteX1" fmla="*/ 10021513 w 10057794"/>
              <a:gd name="connsiteY1" fmla="*/ 0 h 3105570"/>
              <a:gd name="connsiteX2" fmla="*/ 10057794 w 10057794"/>
              <a:gd name="connsiteY2" fmla="*/ 2292490 h 3105570"/>
              <a:gd name="connsiteX3" fmla="*/ 5021496 w 10057794"/>
              <a:gd name="connsiteY3" fmla="*/ 3105570 h 3105570"/>
              <a:gd name="connsiteX4" fmla="*/ 12092 w 10057794"/>
              <a:gd name="connsiteY4" fmla="*/ 2292490 h 3105570"/>
              <a:gd name="connsiteX5" fmla="*/ 12094 w 10057794"/>
              <a:gd name="connsiteY5" fmla="*/ 2292487 h 3105570"/>
              <a:gd name="connsiteX6" fmla="*/ 0 w 10057794"/>
              <a:gd name="connsiteY6" fmla="*/ 23222 h 3105570"/>
              <a:gd name="connsiteX0" fmla="*/ 1163 w 10046864"/>
              <a:gd name="connsiteY0" fmla="*/ 0 h 3113309"/>
              <a:gd name="connsiteX1" fmla="*/ 10010583 w 10046864"/>
              <a:gd name="connsiteY1" fmla="*/ 7739 h 3113309"/>
              <a:gd name="connsiteX2" fmla="*/ 10046864 w 10046864"/>
              <a:gd name="connsiteY2" fmla="*/ 2300229 h 3113309"/>
              <a:gd name="connsiteX3" fmla="*/ 5010566 w 10046864"/>
              <a:gd name="connsiteY3" fmla="*/ 3113309 h 3113309"/>
              <a:gd name="connsiteX4" fmla="*/ 1162 w 10046864"/>
              <a:gd name="connsiteY4" fmla="*/ 2300229 h 3113309"/>
              <a:gd name="connsiteX5" fmla="*/ 1164 w 10046864"/>
              <a:gd name="connsiteY5" fmla="*/ 2300226 h 3113309"/>
              <a:gd name="connsiteX6" fmla="*/ 1163 w 10046864"/>
              <a:gd name="connsiteY6" fmla="*/ 0 h 311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6864" h="3113309">
                <a:moveTo>
                  <a:pt x="1163" y="0"/>
                </a:moveTo>
                <a:lnTo>
                  <a:pt x="10010583" y="7739"/>
                </a:lnTo>
                <a:lnTo>
                  <a:pt x="10046864" y="2300229"/>
                </a:lnTo>
                <a:cubicBezTo>
                  <a:pt x="10046864" y="2541336"/>
                  <a:pt x="7784610" y="3113309"/>
                  <a:pt x="5010566" y="3113309"/>
                </a:cubicBezTo>
                <a:cubicBezTo>
                  <a:pt x="2236522" y="3113309"/>
                  <a:pt x="1162" y="2541336"/>
                  <a:pt x="1162" y="2300229"/>
                </a:cubicBezTo>
                <a:cubicBezTo>
                  <a:pt x="1163" y="2300228"/>
                  <a:pt x="1163" y="2300227"/>
                  <a:pt x="1164" y="2300226"/>
                </a:cubicBezTo>
                <a:cubicBezTo>
                  <a:pt x="-2867" y="1543804"/>
                  <a:pt x="5194" y="756422"/>
                  <a:pt x="1163" y="0"/>
                </a:cubicBezTo>
                <a:close/>
              </a:path>
            </a:pathLst>
          </a:custGeom>
        </p:spPr>
        <p:txBody>
          <a:bodyPr wrap="square">
            <a:noAutofit/>
          </a:bodyPr>
          <a:lstStyle/>
          <a:p>
            <a:r>
              <a:rPr lang="en-GB"/>
              <a:t>Click icon to add picture</a:t>
            </a:r>
            <a:endParaRPr lang="sv-SE" dirty="0"/>
          </a:p>
        </p:txBody>
      </p:sp>
    </p:spTree>
    <p:extLst>
      <p:ext uri="{BB962C8B-B14F-4D97-AF65-F5344CB8AC3E}">
        <p14:creationId xmlns:p14="http://schemas.microsoft.com/office/powerpoint/2010/main" val="30415493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EB24-A99E-C647-9108-88FE7123F8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Content Placeholder 2">
            <a:extLst>
              <a:ext uri="{FF2B5EF4-FFF2-40B4-BE49-F238E27FC236}">
                <a16:creationId xmlns:a16="http://schemas.microsoft.com/office/drawing/2014/main" id="{0CA7ECE4-72E2-3C45-82C6-3E82676F0C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Text Placeholder 3">
            <a:extLst>
              <a:ext uri="{FF2B5EF4-FFF2-40B4-BE49-F238E27FC236}">
                <a16:creationId xmlns:a16="http://schemas.microsoft.com/office/drawing/2014/main" id="{980FB54C-374E-4745-BE37-99AA75E71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EFAE2F-AE7D-204C-9914-F0403673BC6E}"/>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2187AD71-B23C-C34C-AEE5-D7096793334F}"/>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2051B765-6566-0B46-91B4-2CAF5218A656}"/>
              </a:ext>
            </a:extLst>
          </p:cNvPr>
          <p:cNvSpPr>
            <a:spLocks noGrp="1"/>
          </p:cNvSpPr>
          <p:nvPr>
            <p:ph type="sldNum" sz="quarter" idx="12"/>
          </p:nvPr>
        </p:nvSpPr>
        <p:spPr/>
        <p:txBody>
          <a:bodyPr/>
          <a:lstStyle/>
          <a:p>
            <a:fld id="{0DE48825-E3E4-7F48-BA07-51123E983C47}" type="slidenum">
              <a:rPr lang="sv-SE" smtClean="0"/>
              <a:t>‹#›</a:t>
            </a:fld>
            <a:endParaRPr lang="sv-SE"/>
          </a:p>
        </p:txBody>
      </p:sp>
    </p:spTree>
    <p:extLst>
      <p:ext uri="{BB962C8B-B14F-4D97-AF65-F5344CB8AC3E}">
        <p14:creationId xmlns:p14="http://schemas.microsoft.com/office/powerpoint/2010/main" val="32484868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260CF-C417-F84D-8100-36F7B15B9B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Picture Placeholder 2">
            <a:extLst>
              <a:ext uri="{FF2B5EF4-FFF2-40B4-BE49-F238E27FC236}">
                <a16:creationId xmlns:a16="http://schemas.microsoft.com/office/drawing/2014/main" id="{3C4CFBAF-4868-A843-AA4A-4F8EC0D6A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sv-SE"/>
          </a:p>
        </p:txBody>
      </p:sp>
      <p:sp>
        <p:nvSpPr>
          <p:cNvPr id="4" name="Text Placeholder 3">
            <a:extLst>
              <a:ext uri="{FF2B5EF4-FFF2-40B4-BE49-F238E27FC236}">
                <a16:creationId xmlns:a16="http://schemas.microsoft.com/office/drawing/2014/main" id="{52540557-427B-3343-8534-AC1B4667A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41B03A-A94A-3342-BE25-2BAC6B15F21D}"/>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6" name="Footer Placeholder 5">
            <a:extLst>
              <a:ext uri="{FF2B5EF4-FFF2-40B4-BE49-F238E27FC236}">
                <a16:creationId xmlns:a16="http://schemas.microsoft.com/office/drawing/2014/main" id="{EF47DC21-2B87-684E-B29C-98E82ACE1BBC}"/>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2C86AF52-0953-BD4F-8DE8-B7B823791612}"/>
              </a:ext>
            </a:extLst>
          </p:cNvPr>
          <p:cNvSpPr>
            <a:spLocks noGrp="1"/>
          </p:cNvSpPr>
          <p:nvPr>
            <p:ph type="sldNum" sz="quarter" idx="12"/>
          </p:nvPr>
        </p:nvSpPr>
        <p:spPr/>
        <p:txBody>
          <a:bodyPr/>
          <a:lstStyle/>
          <a:p>
            <a:fld id="{0DE48825-E3E4-7F48-BA07-51123E983C47}" type="slidenum">
              <a:rPr lang="sv-SE" smtClean="0"/>
              <a:t>‹#›</a:t>
            </a:fld>
            <a:endParaRPr lang="sv-SE"/>
          </a:p>
        </p:txBody>
      </p:sp>
    </p:spTree>
    <p:extLst>
      <p:ext uri="{BB962C8B-B14F-4D97-AF65-F5344CB8AC3E}">
        <p14:creationId xmlns:p14="http://schemas.microsoft.com/office/powerpoint/2010/main" val="22413540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C550C-B26B-4949-B4D1-CE4AC99BBFCA}"/>
              </a:ext>
            </a:extLst>
          </p:cNvPr>
          <p:cNvSpPr>
            <a:spLocks noGrp="1"/>
          </p:cNvSpPr>
          <p:nvPr>
            <p:ph type="title"/>
          </p:nvPr>
        </p:nvSpPr>
        <p:spPr/>
        <p:txBody>
          <a:bodyPr/>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12C81D35-3203-4B49-AB99-CF6FC1CAB0C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73139DF3-AD4B-7842-8DB5-2525BE6C1842}"/>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F05B2720-E98A-9842-8696-0F7FEEAA07D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7F36729-2177-5B42-8648-BFB0EDEB21E1}"/>
              </a:ext>
            </a:extLst>
          </p:cNvPr>
          <p:cNvSpPr>
            <a:spLocks noGrp="1"/>
          </p:cNvSpPr>
          <p:nvPr>
            <p:ph type="sldNum" sz="quarter" idx="12"/>
          </p:nvPr>
        </p:nvSpPr>
        <p:spPr/>
        <p:txBody>
          <a:bodyPr/>
          <a:lstStyle/>
          <a:p>
            <a:fld id="{0DE48825-E3E4-7F48-BA07-51123E983C47}" type="slidenum">
              <a:rPr lang="sv-SE" smtClean="0"/>
              <a:t>‹#›</a:t>
            </a:fld>
            <a:endParaRPr lang="sv-SE"/>
          </a:p>
        </p:txBody>
      </p:sp>
    </p:spTree>
    <p:extLst>
      <p:ext uri="{BB962C8B-B14F-4D97-AF65-F5344CB8AC3E}">
        <p14:creationId xmlns:p14="http://schemas.microsoft.com/office/powerpoint/2010/main" val="30396887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B43D40-A721-D844-A394-D7BAFD1D39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17EFE2FB-CA08-5847-A234-0598BE3BE71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BEC9B477-567D-1A43-B90E-235BBB2B256F}"/>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D8BB61FC-D55F-FC41-9462-21932F45073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9976C661-3B58-AA40-9500-645B59E7191C}"/>
              </a:ext>
            </a:extLst>
          </p:cNvPr>
          <p:cNvSpPr>
            <a:spLocks noGrp="1"/>
          </p:cNvSpPr>
          <p:nvPr>
            <p:ph type="sldNum" sz="quarter" idx="12"/>
          </p:nvPr>
        </p:nvSpPr>
        <p:spPr/>
        <p:txBody>
          <a:bodyPr/>
          <a:lstStyle/>
          <a:p>
            <a:fld id="{0DE48825-E3E4-7F48-BA07-51123E983C47}" type="slidenum">
              <a:rPr lang="sv-SE" smtClean="0"/>
              <a:t>‹#›</a:t>
            </a:fld>
            <a:endParaRPr lang="sv-SE"/>
          </a:p>
        </p:txBody>
      </p:sp>
    </p:spTree>
    <p:extLst>
      <p:ext uri="{BB962C8B-B14F-4D97-AF65-F5344CB8AC3E}">
        <p14:creationId xmlns:p14="http://schemas.microsoft.com/office/powerpoint/2010/main" val="802782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5B9A0C6-C2DD-A841-9BC7-41A85F985DB0}"/>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B5CD2B99-154B-5247-A522-99F5110D6D99}"/>
              </a:ext>
            </a:extLst>
          </p:cNvPr>
          <p:cNvSpPr>
            <a:spLocks noGrp="1"/>
          </p:cNvSpPr>
          <p:nvPr>
            <p:ph type="title" hasCustomPrompt="1"/>
          </p:nvPr>
        </p:nvSpPr>
        <p:spPr>
          <a:xfrm>
            <a:off x="838199" y="2208489"/>
            <a:ext cx="10515600" cy="1325563"/>
          </a:xfrm>
        </p:spPr>
        <p:txBody>
          <a:bodyPr/>
          <a:lstStyle>
            <a:lvl1pPr>
              <a:defRPr>
                <a:highlight>
                  <a:srgbClr val="26AF87"/>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640AD5A9-845B-F04F-B0C6-7A0AE36A7632}"/>
              </a:ext>
            </a:extLst>
          </p:cNvPr>
          <p:cNvSpPr>
            <a:spLocks noGrp="1"/>
          </p:cNvSpPr>
          <p:nvPr>
            <p:ph idx="1"/>
          </p:nvPr>
        </p:nvSpPr>
        <p:spPr>
          <a:xfrm>
            <a:off x="838200" y="3428999"/>
            <a:ext cx="10515600" cy="2747963"/>
          </a:xfrm>
        </p:spPr>
        <p:txBody>
          <a:bodyPr/>
          <a:lstStyle>
            <a:lvl1pPr>
              <a:buClr>
                <a:srgbClr val="26AF87"/>
              </a:buClr>
              <a:buSzPct val="130000"/>
              <a:defRPr/>
            </a:lvl1pPr>
            <a:lvl2pPr>
              <a:buClr>
                <a:srgbClr val="26AF87"/>
              </a:buClr>
              <a:buSzPct val="130000"/>
              <a:defRPr/>
            </a:lvl2pPr>
            <a:lvl3pPr>
              <a:buClr>
                <a:srgbClr val="26AF87"/>
              </a:buClr>
              <a:buSzPct val="130000"/>
              <a:defRPr/>
            </a:lvl3pPr>
            <a:lvl4pPr>
              <a:buClr>
                <a:srgbClr val="26AF87"/>
              </a:buClr>
              <a:buSzPct val="130000"/>
              <a:defRPr/>
            </a:lvl4pPr>
            <a:lvl5pPr>
              <a:buClr>
                <a:srgbClr val="26AF87"/>
              </a:buClr>
              <a:buSzPct val="13000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9238563F-8722-ED4F-8D06-09D7EA627134}"/>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6E4E3376-E5E6-B844-B1FE-0CFC2E019C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AA1B71B-2732-EA49-BBD2-04ECA4418B53}"/>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0" name="Picture 9" descr="A picture containing text, clock, watch&#10;&#10;Description automatically generated">
            <a:extLst>
              <a:ext uri="{FF2B5EF4-FFF2-40B4-BE49-F238E27FC236}">
                <a16:creationId xmlns:a16="http://schemas.microsoft.com/office/drawing/2014/main" id="{D05CC36E-15F5-0B4A-95BE-A6AF82E9D7C3}"/>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367590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5B9A0C6-C2DD-A841-9BC7-41A85F985DB0}"/>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B5CD2B99-154B-5247-A522-99F5110D6D99}"/>
              </a:ext>
            </a:extLst>
          </p:cNvPr>
          <p:cNvSpPr>
            <a:spLocks noGrp="1"/>
          </p:cNvSpPr>
          <p:nvPr>
            <p:ph type="title" hasCustomPrompt="1"/>
          </p:nvPr>
        </p:nvSpPr>
        <p:spPr>
          <a:xfrm>
            <a:off x="838199" y="2208489"/>
            <a:ext cx="10515600" cy="1325563"/>
          </a:xfrm>
        </p:spPr>
        <p:txBody>
          <a:bodyPr/>
          <a:lstStyle>
            <a:lvl1pPr>
              <a:defRPr>
                <a:highlight>
                  <a:srgbClr val="DC3F7F"/>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640AD5A9-845B-F04F-B0C6-7A0AE36A7632}"/>
              </a:ext>
            </a:extLst>
          </p:cNvPr>
          <p:cNvSpPr>
            <a:spLocks noGrp="1"/>
          </p:cNvSpPr>
          <p:nvPr>
            <p:ph idx="1"/>
          </p:nvPr>
        </p:nvSpPr>
        <p:spPr>
          <a:xfrm>
            <a:off x="838200" y="3428999"/>
            <a:ext cx="10515600" cy="2747963"/>
          </a:xfrm>
        </p:spPr>
        <p:txBody>
          <a:bodyPr/>
          <a:lstStyle>
            <a:lvl1pPr>
              <a:buClr>
                <a:srgbClr val="DC3F7F"/>
              </a:buClr>
              <a:buSzPct val="130000"/>
              <a:defRPr/>
            </a:lvl1pPr>
            <a:lvl2pPr>
              <a:buClr>
                <a:srgbClr val="DC3F7F"/>
              </a:buClr>
              <a:buSzPct val="130000"/>
              <a:defRPr/>
            </a:lvl2pPr>
            <a:lvl3pPr>
              <a:buClr>
                <a:srgbClr val="DC3F7F"/>
              </a:buClr>
              <a:buSzPct val="130000"/>
              <a:defRPr/>
            </a:lvl3pPr>
            <a:lvl4pPr>
              <a:buClr>
                <a:srgbClr val="DC3F7F"/>
              </a:buClr>
              <a:buSzPct val="130000"/>
              <a:defRPr/>
            </a:lvl4pPr>
            <a:lvl5pPr>
              <a:buClr>
                <a:srgbClr val="DC3F7F"/>
              </a:buClr>
              <a:buSzPct val="13000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9238563F-8722-ED4F-8D06-09D7EA627134}"/>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6E4E3376-E5E6-B844-B1FE-0CFC2E019C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AA1B71B-2732-EA49-BBD2-04ECA4418B53}"/>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0" name="Picture 9" descr="A picture containing text, clock, watch&#10;&#10;Description automatically generated">
            <a:extLst>
              <a:ext uri="{FF2B5EF4-FFF2-40B4-BE49-F238E27FC236}">
                <a16:creationId xmlns:a16="http://schemas.microsoft.com/office/drawing/2014/main" id="{BD133241-A904-7646-9653-37420F58BF90}"/>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376745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5B9A0C6-C2DD-A841-9BC7-41A85F985DB0}"/>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sp>
        <p:nvSpPr>
          <p:cNvPr id="2" name="Title 1">
            <a:extLst>
              <a:ext uri="{FF2B5EF4-FFF2-40B4-BE49-F238E27FC236}">
                <a16:creationId xmlns:a16="http://schemas.microsoft.com/office/drawing/2014/main" id="{B5CD2B99-154B-5247-A522-99F5110D6D99}"/>
              </a:ext>
            </a:extLst>
          </p:cNvPr>
          <p:cNvSpPr>
            <a:spLocks noGrp="1"/>
          </p:cNvSpPr>
          <p:nvPr>
            <p:ph type="title" hasCustomPrompt="1"/>
          </p:nvPr>
        </p:nvSpPr>
        <p:spPr>
          <a:xfrm>
            <a:off x="838199" y="2235383"/>
            <a:ext cx="10515600" cy="1325563"/>
          </a:xfrm>
        </p:spPr>
        <p:txBody>
          <a:bodyPr/>
          <a:lstStyle>
            <a:lvl1pPr>
              <a:defRPr>
                <a:highlight>
                  <a:srgbClr val="FFC31F"/>
                </a:highlight>
              </a:defRPr>
            </a:lvl1pPr>
          </a:lstStyle>
          <a:p>
            <a:r>
              <a:rPr lang="en-GB" dirty="0"/>
              <a:t>CLICK TO EDIT MASTER TITLE STYLE</a:t>
            </a:r>
            <a:endParaRPr lang="sv-SE" dirty="0"/>
          </a:p>
        </p:txBody>
      </p:sp>
      <p:sp>
        <p:nvSpPr>
          <p:cNvPr id="3" name="Content Placeholder 2">
            <a:extLst>
              <a:ext uri="{FF2B5EF4-FFF2-40B4-BE49-F238E27FC236}">
                <a16:creationId xmlns:a16="http://schemas.microsoft.com/office/drawing/2014/main" id="{640AD5A9-845B-F04F-B0C6-7A0AE36A7632}"/>
              </a:ext>
            </a:extLst>
          </p:cNvPr>
          <p:cNvSpPr>
            <a:spLocks noGrp="1"/>
          </p:cNvSpPr>
          <p:nvPr>
            <p:ph idx="1"/>
          </p:nvPr>
        </p:nvSpPr>
        <p:spPr>
          <a:xfrm>
            <a:off x="838200" y="3428999"/>
            <a:ext cx="10515600" cy="2747963"/>
          </a:xfrm>
        </p:spPr>
        <p:txBody>
          <a:bodyPr/>
          <a:lstStyle>
            <a:lvl1pPr>
              <a:buClr>
                <a:srgbClr val="FFC31F"/>
              </a:buClr>
              <a:buSzPct val="130000"/>
              <a:defRPr/>
            </a:lvl1pPr>
            <a:lvl2pPr>
              <a:buClr>
                <a:srgbClr val="FFC31F"/>
              </a:buClr>
              <a:buSzPct val="130000"/>
              <a:defRPr/>
            </a:lvl2pPr>
            <a:lvl3pPr>
              <a:buClr>
                <a:srgbClr val="FFC31F"/>
              </a:buClr>
              <a:buSzPct val="130000"/>
              <a:defRPr/>
            </a:lvl3pPr>
            <a:lvl4pPr>
              <a:buClr>
                <a:srgbClr val="FFC31F"/>
              </a:buClr>
              <a:buSzPct val="130000"/>
              <a:defRPr/>
            </a:lvl4pPr>
            <a:lvl5pPr>
              <a:buClr>
                <a:srgbClr val="FFC31F"/>
              </a:buClr>
              <a:buSzPct val="13000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9238563F-8722-ED4F-8D06-09D7EA627134}"/>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6E4E3376-E5E6-B844-B1FE-0CFC2E019C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AA1B71B-2732-EA49-BBD2-04ECA4418B53}"/>
              </a:ext>
            </a:extLst>
          </p:cNvPr>
          <p:cNvSpPr>
            <a:spLocks noGrp="1"/>
          </p:cNvSpPr>
          <p:nvPr>
            <p:ph type="sldNum" sz="quarter" idx="12"/>
          </p:nvPr>
        </p:nvSpPr>
        <p:spPr/>
        <p:txBody>
          <a:bodyPr/>
          <a:lstStyle/>
          <a:p>
            <a:fld id="{0DE48825-E3E4-7F48-BA07-51123E983C47}" type="slidenum">
              <a:rPr lang="sv-SE" smtClean="0"/>
              <a:t>‹#›</a:t>
            </a:fld>
            <a:endParaRPr lang="sv-SE"/>
          </a:p>
        </p:txBody>
      </p:sp>
      <p:pic>
        <p:nvPicPr>
          <p:cNvPr id="10" name="Picture 9" descr="A picture containing text, clock, watch&#10;&#10;Description automatically generated">
            <a:extLst>
              <a:ext uri="{FF2B5EF4-FFF2-40B4-BE49-F238E27FC236}">
                <a16:creationId xmlns:a16="http://schemas.microsoft.com/office/drawing/2014/main" id="{43432DFC-35FA-D042-BC13-9505486F3C69}"/>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233561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C9F-0242-6D42-A8CC-8FAD9343CC00}"/>
              </a:ext>
            </a:extLst>
          </p:cNvPr>
          <p:cNvSpPr>
            <a:spLocks noGrp="1"/>
          </p:cNvSpPr>
          <p:nvPr>
            <p:ph type="title" hasCustomPrompt="1"/>
          </p:nvPr>
        </p:nvSpPr>
        <p:spPr>
          <a:xfrm>
            <a:off x="831850" y="2221612"/>
            <a:ext cx="10515600" cy="1388969"/>
          </a:xfrm>
        </p:spPr>
        <p:txBody>
          <a:bodyPr anchor="b">
            <a:normAutofit/>
          </a:bodyPr>
          <a:lstStyle>
            <a:lvl1pPr algn="ctr">
              <a:defRPr sz="4400"/>
            </a:lvl1pPr>
          </a:lstStyle>
          <a:p>
            <a:r>
              <a:rPr lang="en-GB" dirty="0"/>
              <a:t>CLICK TO EDIT</a:t>
            </a:r>
            <a:endParaRPr lang="sv-SE" dirty="0"/>
          </a:p>
        </p:txBody>
      </p:sp>
      <p:sp>
        <p:nvSpPr>
          <p:cNvPr id="3" name="Text Placeholder 2">
            <a:extLst>
              <a:ext uri="{FF2B5EF4-FFF2-40B4-BE49-F238E27FC236}">
                <a16:creationId xmlns:a16="http://schemas.microsoft.com/office/drawing/2014/main" id="{AB965184-7E1B-8441-AC64-B92F1EFB2A7E}"/>
              </a:ext>
            </a:extLst>
          </p:cNvPr>
          <p:cNvSpPr>
            <a:spLocks noGrp="1"/>
          </p:cNvSpPr>
          <p:nvPr>
            <p:ph type="body" idx="1"/>
          </p:nvPr>
        </p:nvSpPr>
        <p:spPr>
          <a:xfrm>
            <a:off x="831850" y="3966883"/>
            <a:ext cx="10515600" cy="212276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A8598D-4135-8F43-93C8-1A5F94491147}"/>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224888A9-EC0D-0246-8054-CF357037A3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949C00-9FD7-7F41-B047-6576631CB3AA}"/>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8" name="Picture Placeholder 7">
            <a:extLst>
              <a:ext uri="{FF2B5EF4-FFF2-40B4-BE49-F238E27FC236}">
                <a16:creationId xmlns:a16="http://schemas.microsoft.com/office/drawing/2014/main" id="{E040544C-4B99-4A42-869D-E75EC6EA1C48}"/>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00FB96AF-EC6E-9040-94DD-2C5720F45325}"/>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2441125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C9F-0242-6D42-A8CC-8FAD9343CC00}"/>
              </a:ext>
            </a:extLst>
          </p:cNvPr>
          <p:cNvSpPr>
            <a:spLocks noGrp="1"/>
          </p:cNvSpPr>
          <p:nvPr>
            <p:ph type="title" hasCustomPrompt="1"/>
          </p:nvPr>
        </p:nvSpPr>
        <p:spPr>
          <a:xfrm>
            <a:off x="831850" y="2221612"/>
            <a:ext cx="10515600" cy="1388969"/>
          </a:xfrm>
        </p:spPr>
        <p:txBody>
          <a:bodyPr anchor="b">
            <a:normAutofit/>
          </a:bodyPr>
          <a:lstStyle>
            <a:lvl1pPr algn="ctr">
              <a:defRPr sz="4400">
                <a:highlight>
                  <a:srgbClr val="40B4E8"/>
                </a:highlight>
              </a:defRPr>
            </a:lvl1pPr>
          </a:lstStyle>
          <a:p>
            <a:r>
              <a:rPr lang="en-GB" dirty="0"/>
              <a:t>CLICK TO EDIT</a:t>
            </a:r>
            <a:endParaRPr lang="sv-SE" dirty="0"/>
          </a:p>
        </p:txBody>
      </p:sp>
      <p:sp>
        <p:nvSpPr>
          <p:cNvPr id="3" name="Text Placeholder 2">
            <a:extLst>
              <a:ext uri="{FF2B5EF4-FFF2-40B4-BE49-F238E27FC236}">
                <a16:creationId xmlns:a16="http://schemas.microsoft.com/office/drawing/2014/main" id="{AB965184-7E1B-8441-AC64-B92F1EFB2A7E}"/>
              </a:ext>
            </a:extLst>
          </p:cNvPr>
          <p:cNvSpPr>
            <a:spLocks noGrp="1"/>
          </p:cNvSpPr>
          <p:nvPr>
            <p:ph type="body" idx="1"/>
          </p:nvPr>
        </p:nvSpPr>
        <p:spPr>
          <a:xfrm>
            <a:off x="831850" y="3966883"/>
            <a:ext cx="10515600" cy="212276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A8598D-4135-8F43-93C8-1A5F94491147}"/>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224888A9-EC0D-0246-8054-CF357037A3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949C00-9FD7-7F41-B047-6576631CB3AA}"/>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8" name="Picture Placeholder 7">
            <a:extLst>
              <a:ext uri="{FF2B5EF4-FFF2-40B4-BE49-F238E27FC236}">
                <a16:creationId xmlns:a16="http://schemas.microsoft.com/office/drawing/2014/main" id="{E040544C-4B99-4A42-869D-E75EC6EA1C48}"/>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1B03461E-AA9D-E14E-93D6-4F742C37BF9E}"/>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431776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C9F-0242-6D42-A8CC-8FAD9343CC00}"/>
              </a:ext>
            </a:extLst>
          </p:cNvPr>
          <p:cNvSpPr>
            <a:spLocks noGrp="1"/>
          </p:cNvSpPr>
          <p:nvPr>
            <p:ph type="title" hasCustomPrompt="1"/>
          </p:nvPr>
        </p:nvSpPr>
        <p:spPr>
          <a:xfrm>
            <a:off x="831850" y="2221612"/>
            <a:ext cx="10515600" cy="1388969"/>
          </a:xfrm>
        </p:spPr>
        <p:txBody>
          <a:bodyPr anchor="b">
            <a:normAutofit/>
          </a:bodyPr>
          <a:lstStyle>
            <a:lvl1pPr algn="ctr">
              <a:defRPr sz="4400">
                <a:highlight>
                  <a:srgbClr val="26AF87"/>
                </a:highlight>
              </a:defRPr>
            </a:lvl1pPr>
          </a:lstStyle>
          <a:p>
            <a:r>
              <a:rPr lang="en-GB" dirty="0"/>
              <a:t>CLICK TO EDIT</a:t>
            </a:r>
            <a:endParaRPr lang="sv-SE" dirty="0"/>
          </a:p>
        </p:txBody>
      </p:sp>
      <p:sp>
        <p:nvSpPr>
          <p:cNvPr id="3" name="Text Placeholder 2">
            <a:extLst>
              <a:ext uri="{FF2B5EF4-FFF2-40B4-BE49-F238E27FC236}">
                <a16:creationId xmlns:a16="http://schemas.microsoft.com/office/drawing/2014/main" id="{AB965184-7E1B-8441-AC64-B92F1EFB2A7E}"/>
              </a:ext>
            </a:extLst>
          </p:cNvPr>
          <p:cNvSpPr>
            <a:spLocks noGrp="1"/>
          </p:cNvSpPr>
          <p:nvPr>
            <p:ph type="body" idx="1"/>
          </p:nvPr>
        </p:nvSpPr>
        <p:spPr>
          <a:xfrm>
            <a:off x="831850" y="3966883"/>
            <a:ext cx="10515600" cy="212276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A8598D-4135-8F43-93C8-1A5F94491147}"/>
              </a:ext>
            </a:extLst>
          </p:cNvPr>
          <p:cNvSpPr>
            <a:spLocks noGrp="1"/>
          </p:cNvSpPr>
          <p:nvPr>
            <p:ph type="dt" sz="half" idx="10"/>
          </p:nvPr>
        </p:nvSpPr>
        <p:spPr/>
        <p:txBody>
          <a:body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224888A9-EC0D-0246-8054-CF357037A3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949C00-9FD7-7F41-B047-6576631CB3AA}"/>
              </a:ext>
            </a:extLst>
          </p:cNvPr>
          <p:cNvSpPr>
            <a:spLocks noGrp="1"/>
          </p:cNvSpPr>
          <p:nvPr>
            <p:ph type="sldNum" sz="quarter" idx="12"/>
          </p:nvPr>
        </p:nvSpPr>
        <p:spPr/>
        <p:txBody>
          <a:bodyPr/>
          <a:lstStyle/>
          <a:p>
            <a:fld id="{0DE48825-E3E4-7F48-BA07-51123E983C47}" type="slidenum">
              <a:rPr lang="sv-SE" smtClean="0"/>
              <a:t>‹#›</a:t>
            </a:fld>
            <a:endParaRPr lang="sv-SE"/>
          </a:p>
        </p:txBody>
      </p:sp>
      <p:sp>
        <p:nvSpPr>
          <p:cNvPr id="8" name="Picture Placeholder 7">
            <a:extLst>
              <a:ext uri="{FF2B5EF4-FFF2-40B4-BE49-F238E27FC236}">
                <a16:creationId xmlns:a16="http://schemas.microsoft.com/office/drawing/2014/main" id="{E040544C-4B99-4A42-869D-E75EC6EA1C48}"/>
              </a:ext>
            </a:extLst>
          </p:cNvPr>
          <p:cNvSpPr>
            <a:spLocks noGrp="1"/>
          </p:cNvSpPr>
          <p:nvPr>
            <p:ph type="pic" sz="quarter" idx="13"/>
          </p:nvPr>
        </p:nvSpPr>
        <p:spPr>
          <a:xfrm>
            <a:off x="-129990" y="-188260"/>
            <a:ext cx="12451977" cy="3197877"/>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txBody>
          <a:bodyPr wrap="square">
            <a:noAutofit/>
          </a:bodyPr>
          <a:lstStyle/>
          <a:p>
            <a:r>
              <a:rPr lang="en-GB"/>
              <a:t>Click icon to add picture</a:t>
            </a:r>
            <a:endParaRPr lang="sv-SE" dirty="0"/>
          </a:p>
        </p:txBody>
      </p:sp>
      <p:pic>
        <p:nvPicPr>
          <p:cNvPr id="10" name="Picture 9" descr="A picture containing text, clock, watch&#10;&#10;Description automatically generated">
            <a:extLst>
              <a:ext uri="{FF2B5EF4-FFF2-40B4-BE49-F238E27FC236}">
                <a16:creationId xmlns:a16="http://schemas.microsoft.com/office/drawing/2014/main" id="{C3609635-A8B3-964A-A88A-9266BD954022}"/>
              </a:ext>
            </a:extLst>
          </p:cNvPr>
          <p:cNvPicPr>
            <a:picLocks noChangeAspect="1"/>
          </p:cNvPicPr>
          <p:nvPr userDrawn="1"/>
        </p:nvPicPr>
        <p:blipFill>
          <a:blip r:embed="rId2"/>
          <a:stretch>
            <a:fillRect/>
          </a:stretch>
        </p:blipFill>
        <p:spPr>
          <a:xfrm>
            <a:off x="5572587" y="6356350"/>
            <a:ext cx="1046822" cy="252787"/>
          </a:xfrm>
          <a:prstGeom prst="rect">
            <a:avLst/>
          </a:prstGeom>
        </p:spPr>
      </p:pic>
    </p:spTree>
    <p:extLst>
      <p:ext uri="{BB962C8B-B14F-4D97-AF65-F5344CB8AC3E}">
        <p14:creationId xmlns:p14="http://schemas.microsoft.com/office/powerpoint/2010/main" val="17012112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D65D8-CFE3-2E4A-82A4-B958E95F28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sv-SE" dirty="0"/>
          </a:p>
        </p:txBody>
      </p:sp>
      <p:sp>
        <p:nvSpPr>
          <p:cNvPr id="3" name="Text Placeholder 2">
            <a:extLst>
              <a:ext uri="{FF2B5EF4-FFF2-40B4-BE49-F238E27FC236}">
                <a16:creationId xmlns:a16="http://schemas.microsoft.com/office/drawing/2014/main" id="{5B03AE30-E0F0-DE43-A3AA-1EA1A6D77D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Date Placeholder 3">
            <a:extLst>
              <a:ext uri="{FF2B5EF4-FFF2-40B4-BE49-F238E27FC236}">
                <a16:creationId xmlns:a16="http://schemas.microsoft.com/office/drawing/2014/main" id="{0D38A942-9354-DD4A-A2AE-FE720773D3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B6D69-7B6E-AD43-9A09-E0DA75384C5B}" type="datetimeFigureOut">
              <a:rPr lang="sv-SE" smtClean="0"/>
              <a:t>2026-07-02</a:t>
            </a:fld>
            <a:endParaRPr lang="sv-SE"/>
          </a:p>
        </p:txBody>
      </p:sp>
      <p:sp>
        <p:nvSpPr>
          <p:cNvPr id="5" name="Footer Placeholder 4">
            <a:extLst>
              <a:ext uri="{FF2B5EF4-FFF2-40B4-BE49-F238E27FC236}">
                <a16:creationId xmlns:a16="http://schemas.microsoft.com/office/drawing/2014/main" id="{0866F8CD-D03C-2C4B-839B-5D72892EEE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28A9F109-D722-9C4C-95C1-03B9C8DA9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48825-E3E4-7F48-BA07-51123E983C47}" type="slidenum">
              <a:rPr lang="sv-SE" smtClean="0"/>
              <a:t>‹#›</a:t>
            </a:fld>
            <a:endParaRPr lang="sv-SE"/>
          </a:p>
        </p:txBody>
      </p:sp>
    </p:spTree>
    <p:extLst>
      <p:ext uri="{BB962C8B-B14F-4D97-AF65-F5344CB8AC3E}">
        <p14:creationId xmlns:p14="http://schemas.microsoft.com/office/powerpoint/2010/main" val="134477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txStyles>
    <p:titleStyle>
      <a:lvl1pPr algn="l" defTabSz="914400" rtl="0" eaLnBrk="1" latinLnBrk="0" hangingPunct="1">
        <a:lnSpc>
          <a:spcPct val="90000"/>
        </a:lnSpc>
        <a:spcBef>
          <a:spcPct val="0"/>
        </a:spcBef>
        <a:buNone/>
        <a:defRPr sz="4400" b="1" i="0" kern="1200">
          <a:solidFill>
            <a:schemeClr val="bg1"/>
          </a:solidFill>
          <a:highlight>
            <a:srgbClr val="0069AE"/>
          </a:highlight>
          <a:latin typeface="Futura" panose="020B0602020204020303" pitchFamily="34" charset="-79"/>
          <a:ea typeface="+mj-ea"/>
          <a:cs typeface="Futura" panose="020B0602020204020303" pitchFamily="34" charset="-79"/>
        </a:defRPr>
      </a:lvl1pPr>
    </p:titleStyle>
    <p:bodyStyle>
      <a:lvl1pPr marL="228600" indent="-228600" algn="l" defTabSz="914400" rtl="0" eaLnBrk="1" latinLnBrk="0" hangingPunct="1">
        <a:lnSpc>
          <a:spcPct val="90000"/>
        </a:lnSpc>
        <a:spcBef>
          <a:spcPts val="1000"/>
        </a:spcBef>
        <a:buClr>
          <a:srgbClr val="26AF87"/>
        </a:buClr>
        <a:buSzPct val="130000"/>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6AF87"/>
        </a:buClr>
        <a:buSzPct val="130000"/>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6AF87"/>
        </a:buClr>
        <a:buSzPct val="130000"/>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6AF87"/>
        </a:buClr>
        <a:buSzPct val="130000"/>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6AF87"/>
        </a:buClr>
        <a:buSzPct val="130000"/>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hyperlink" Target="https://movendi.ngo/news-stories/white-house-and-industry-allies-suppress-landmark-study-on-alcohol-and-cance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hyperlink" Target="https://doi.org/10.1093/eurheartj/ehag253"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8.xm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9.xml"/><Relationship Id="rId1" Type="http://schemas.openxmlformats.org/officeDocument/2006/relationships/slideLayout" Target="../slideLayouts/slideLayout25.xm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0.xml"/><Relationship Id="rId1" Type="http://schemas.openxmlformats.org/officeDocument/2006/relationships/slideLayout" Target="../slideLayouts/slideLayout24.xml"/><Relationship Id="rId4" Type="http://schemas.openxmlformats.org/officeDocument/2006/relationships/image" Target="../media/image27.e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B9E0-B9B3-6A65-85BA-84AC6D35A88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C3435B1-BB95-536B-61BA-B2F0F278BABA}"/>
              </a:ext>
            </a:extLst>
          </p:cNvPr>
          <p:cNvPicPr>
            <a:picLocks noGrp="1" noChangeAspect="1"/>
          </p:cNvPicPr>
          <p:nvPr>
            <p:ph type="pic" sz="quarter" idx="13"/>
          </p:nvPr>
        </p:nvPicPr>
        <p:blipFill>
          <a:blip r:embed="rId3"/>
          <a:srcRect t="23887" b="23887"/>
          <a:stretch/>
        </p:blipFill>
        <p:spPr>
          <a:xfrm>
            <a:off x="-129991" y="0"/>
            <a:ext cx="12451977" cy="4335462"/>
          </a:xfrm>
        </p:spPr>
      </p:pic>
      <p:sp>
        <p:nvSpPr>
          <p:cNvPr id="4" name="Title 3">
            <a:extLst>
              <a:ext uri="{FF2B5EF4-FFF2-40B4-BE49-F238E27FC236}">
                <a16:creationId xmlns:a16="http://schemas.microsoft.com/office/drawing/2014/main" id="{02BFE6B4-CF89-CD19-26DC-9827D9C0AEBE}"/>
              </a:ext>
            </a:extLst>
          </p:cNvPr>
          <p:cNvSpPr>
            <a:spLocks noGrp="1"/>
          </p:cNvSpPr>
          <p:nvPr>
            <p:ph type="ctrTitle"/>
          </p:nvPr>
        </p:nvSpPr>
        <p:spPr>
          <a:xfrm>
            <a:off x="552032" y="3819664"/>
            <a:ext cx="11087925" cy="1031595"/>
          </a:xfrm>
        </p:spPr>
        <p:txBody>
          <a:bodyPr/>
          <a:lstStyle/>
          <a:p>
            <a:r>
              <a:rPr lang="en-GB" dirty="0"/>
              <a:t>ADVANCING ALCOHOL POLICY</a:t>
            </a:r>
            <a:endParaRPr lang="sv-SE" dirty="0"/>
          </a:p>
        </p:txBody>
      </p:sp>
      <p:sp>
        <p:nvSpPr>
          <p:cNvPr id="5" name="Content Placeholder 4">
            <a:extLst>
              <a:ext uri="{FF2B5EF4-FFF2-40B4-BE49-F238E27FC236}">
                <a16:creationId xmlns:a16="http://schemas.microsoft.com/office/drawing/2014/main" id="{9F57E5B9-6B96-FC2D-F871-1C8FB85F19E8}"/>
              </a:ext>
            </a:extLst>
          </p:cNvPr>
          <p:cNvSpPr>
            <a:spLocks noGrp="1"/>
          </p:cNvSpPr>
          <p:nvPr>
            <p:ph type="subTitle" idx="1"/>
          </p:nvPr>
        </p:nvSpPr>
        <p:spPr>
          <a:xfrm>
            <a:off x="621469" y="5019378"/>
            <a:ext cx="10949049" cy="853795"/>
          </a:xfrm>
        </p:spPr>
        <p:txBody>
          <a:bodyPr>
            <a:noAutofit/>
          </a:bodyPr>
          <a:lstStyle/>
          <a:p>
            <a:r>
              <a:rPr lang="en-GB" sz="6000" b="0" dirty="0">
                <a:latin typeface="Northwell" pitchFamily="2" charset="0"/>
              </a:rPr>
              <a:t>Updates from Movendi International</a:t>
            </a:r>
          </a:p>
        </p:txBody>
      </p:sp>
    </p:spTree>
    <p:extLst>
      <p:ext uri="{BB962C8B-B14F-4D97-AF65-F5344CB8AC3E}">
        <p14:creationId xmlns:p14="http://schemas.microsoft.com/office/powerpoint/2010/main" val="3517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71CCF-1282-3342-A61B-55193F8E91E9}"/>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D464462-5FB0-04F4-2D14-F23AEDDBC41F}"/>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CE029154-4CDB-C7F2-3E1F-ECD2FF275126}"/>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BEB698D0-C71E-3DCB-4FDC-91054201DE19}"/>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200" b="1" dirty="0">
                <a:solidFill>
                  <a:schemeClr val="bg1"/>
                </a:solidFill>
                <a:highlight>
                  <a:srgbClr val="26AF87"/>
                </a:highlight>
              </a:rPr>
              <a:t>Alcohol punches above its weight on the economy </a:t>
            </a:r>
          </a:p>
          <a:p>
            <a:pPr>
              <a:lnSpc>
                <a:spcPct val="100000"/>
              </a:lnSpc>
            </a:pPr>
            <a:r>
              <a:rPr lang="en-GB" sz="2200" dirty="0"/>
              <a:t>#2 priority for workforce output and GDP across both the OECD and the EU – ahead of smoking</a:t>
            </a:r>
          </a:p>
          <a:p>
            <a:pPr>
              <a:lnSpc>
                <a:spcPct val="100000"/>
              </a:lnSpc>
            </a:pPr>
            <a:r>
              <a:rPr lang="en-GB" sz="2200" dirty="0"/>
              <a:t>#1 mortality priority in Austria, Germany and Slovenia</a:t>
            </a:r>
          </a:p>
          <a:p>
            <a:pPr>
              <a:lnSpc>
                <a:spcPct val="100000"/>
              </a:lnSpc>
            </a:pPr>
            <a:r>
              <a:rPr lang="en-GB" sz="2200" dirty="0"/>
              <a:t>#1 GDP priority in Austria, </a:t>
            </a:r>
            <a:r>
              <a:rPr lang="en-GB" sz="2200" b="1" dirty="0"/>
              <a:t>Denmark</a:t>
            </a:r>
            <a:r>
              <a:rPr lang="en-GB" sz="2200" dirty="0"/>
              <a:t>, France, Germany, Luxembourg, Slovenia, </a:t>
            </a:r>
            <a:r>
              <a:rPr lang="en-GB" sz="2200" b="1" dirty="0"/>
              <a:t>Sweden</a:t>
            </a:r>
            <a:r>
              <a:rPr lang="en-GB" sz="2200" dirty="0"/>
              <a:t>, Switzerland</a:t>
            </a:r>
          </a:p>
        </p:txBody>
      </p:sp>
      <p:sp>
        <p:nvSpPr>
          <p:cNvPr id="5" name="Rectangle 2">
            <a:extLst>
              <a:ext uri="{FF2B5EF4-FFF2-40B4-BE49-F238E27FC236}">
                <a16:creationId xmlns:a16="http://schemas.microsoft.com/office/drawing/2014/main" id="{CE47F46E-67AD-C45F-1FF5-DB47E21BC21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6F25AD5F-79E5-988D-15D2-58016A78B2E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BB0E6ED-08D0-1D70-F227-FB02BFA6CCD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20C92F1-ABB6-BE25-729A-723DAC6529F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0A466983-7FBA-4044-4F01-79B1A7BD6D7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0232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3BC74-5C24-8A93-B0DE-DCE9929B0995}"/>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05FF6AD-C8B3-94E2-A3D9-A8279C41E307}"/>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3" name="Content Placeholder 2">
            <a:extLst>
              <a:ext uri="{FF2B5EF4-FFF2-40B4-BE49-F238E27FC236}">
                <a16:creationId xmlns:a16="http://schemas.microsoft.com/office/drawing/2014/main" id="{16DF5A59-D3BA-207F-2B2C-B797B330941D}"/>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200" b="1" dirty="0">
                <a:solidFill>
                  <a:schemeClr val="bg1"/>
                </a:solidFill>
                <a:highlight>
                  <a:srgbClr val="26AF87"/>
                </a:highlight>
              </a:rPr>
              <a:t>Alcohol punches above its weight on the economy </a:t>
            </a:r>
          </a:p>
          <a:p>
            <a:pPr>
              <a:lnSpc>
                <a:spcPct val="100000"/>
              </a:lnSpc>
            </a:pPr>
            <a:r>
              <a:rPr lang="en-GB" sz="2200" dirty="0"/>
              <a:t>#2 priority for workforce output and GDP across both the OECD and the EU — ahead of smoking</a:t>
            </a:r>
          </a:p>
          <a:p>
            <a:pPr>
              <a:lnSpc>
                <a:spcPct val="100000"/>
              </a:lnSpc>
            </a:pPr>
            <a:r>
              <a:rPr lang="en-GB" sz="2200" dirty="0"/>
              <a:t>#1 mortality priority in Austria, Germany and Slovenia</a:t>
            </a:r>
          </a:p>
          <a:p>
            <a:pPr>
              <a:lnSpc>
                <a:spcPct val="100000"/>
              </a:lnSpc>
            </a:pPr>
            <a:r>
              <a:rPr lang="en-GB" sz="2200" dirty="0"/>
              <a:t>#1 GDP priority in Austria, Denmark, France, Germany, Luxembourg, Slovenia, Sweden, Switzerland</a:t>
            </a:r>
          </a:p>
        </p:txBody>
      </p:sp>
      <p:sp>
        <p:nvSpPr>
          <p:cNvPr id="5" name="Rectangle 2">
            <a:extLst>
              <a:ext uri="{FF2B5EF4-FFF2-40B4-BE49-F238E27FC236}">
                <a16:creationId xmlns:a16="http://schemas.microsoft.com/office/drawing/2014/main" id="{92823F37-2ADB-FE87-FBBD-A6A9BBD657A1}"/>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E12EF22C-B796-29F9-E6EE-A4F356D5CBF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02C2556D-A14E-B178-972E-6A3CD384D57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6D12AEF5-F5E9-B7B3-E764-817BCF1563D8}"/>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7DC09C44-A630-E76F-91B6-86ECE0512AE0}"/>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pic>
        <p:nvPicPr>
          <p:cNvPr id="11" name="Picture 10">
            <a:extLst>
              <a:ext uri="{FF2B5EF4-FFF2-40B4-BE49-F238E27FC236}">
                <a16:creationId xmlns:a16="http://schemas.microsoft.com/office/drawing/2014/main" id="{8D51DEE0-D6DE-9B29-6D57-C2F217B6F0DC}"/>
              </a:ext>
            </a:extLst>
          </p:cNvPr>
          <p:cNvPicPr>
            <a:picLocks noChangeAspect="1"/>
          </p:cNvPicPr>
          <p:nvPr/>
        </p:nvPicPr>
        <p:blipFill>
          <a:blip r:embed="rId4"/>
          <a:stretch>
            <a:fillRect/>
          </a:stretch>
        </p:blipFill>
        <p:spPr>
          <a:xfrm>
            <a:off x="355488" y="0"/>
            <a:ext cx="6118261" cy="6858000"/>
          </a:xfrm>
          <a:prstGeom prst="rect">
            <a:avLst/>
          </a:prstGeom>
        </p:spPr>
      </p:pic>
    </p:spTree>
    <p:extLst>
      <p:ext uri="{BB962C8B-B14F-4D97-AF65-F5344CB8AC3E}">
        <p14:creationId xmlns:p14="http://schemas.microsoft.com/office/powerpoint/2010/main" val="100223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58CC-EC27-D185-CDBA-A797611DC55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8B7211F-E0CE-0057-D38E-8EE0753339C5}"/>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46738FA6-4019-C172-02B7-5CCCF70B464F}"/>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7E7145AF-AD9A-681D-6F38-AE63922F4042}"/>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000" b="1" dirty="0">
                <a:solidFill>
                  <a:schemeClr val="bg1"/>
                </a:solidFill>
                <a:highlight>
                  <a:srgbClr val="26AF87"/>
                </a:highlight>
              </a:rPr>
              <a:t>OECD endorses alcohol policy</a:t>
            </a:r>
          </a:p>
          <a:p>
            <a:pPr>
              <a:lnSpc>
                <a:spcPct val="100000"/>
              </a:lnSpc>
            </a:pPr>
            <a:r>
              <a:rPr lang="en-GB" sz="2000" dirty="0"/>
              <a:t>Minimum unit pricing to tackle cheap alcohol</a:t>
            </a:r>
          </a:p>
          <a:p>
            <a:pPr>
              <a:lnSpc>
                <a:spcPct val="100000"/>
              </a:lnSpc>
            </a:pPr>
            <a:r>
              <a:rPr lang="en-GB" sz="2000" dirty="0"/>
              <a:t>Ban on marketing to children and regulation of alcohol advertising</a:t>
            </a:r>
          </a:p>
          <a:p>
            <a:pPr>
              <a:lnSpc>
                <a:spcPct val="100000"/>
              </a:lnSpc>
            </a:pPr>
            <a:r>
              <a:rPr lang="en-GB" sz="2000" dirty="0"/>
              <a:t>Brief counselling in primary care: over USD 4 returned for every USD 1 invested</a:t>
            </a:r>
          </a:p>
          <a:p>
            <a:pPr>
              <a:lnSpc>
                <a:spcPct val="100000"/>
              </a:lnSpc>
            </a:pPr>
            <a:r>
              <a:rPr lang="en-GB" sz="2000" dirty="0"/>
              <a:t>Comprehensive, multi‑pronged packages deliver the highest impact</a:t>
            </a:r>
          </a:p>
        </p:txBody>
      </p:sp>
      <p:sp>
        <p:nvSpPr>
          <p:cNvPr id="5" name="Rectangle 2">
            <a:extLst>
              <a:ext uri="{FF2B5EF4-FFF2-40B4-BE49-F238E27FC236}">
                <a16:creationId xmlns:a16="http://schemas.microsoft.com/office/drawing/2014/main" id="{D9516AB3-B0B5-3662-342D-01CC5A6AA6F3}"/>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6BFC9FB9-26A3-DE75-B1C5-2CCF1CE67DD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3BF96724-DCAB-3A4A-F65B-E21D39D2269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43B1A05F-188F-AAA1-CF0C-E659999CF50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6ADA456B-9258-92B6-03C4-06339985F52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040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F3DA-2E1D-7598-78B4-6409B328F48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1EF3AC5-FAC0-0150-8530-85F33109BFB0}"/>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3E2605D9-D2C3-FCC5-9FE0-92FEC7420171}"/>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DD2EACC6-CDAA-BA8E-1593-B1E59242CCAA}"/>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300" b="1" dirty="0">
                <a:solidFill>
                  <a:schemeClr val="bg1"/>
                </a:solidFill>
                <a:highlight>
                  <a:srgbClr val="26AF87"/>
                </a:highlight>
              </a:rPr>
              <a:t>Implementation gap in primary care </a:t>
            </a:r>
          </a:p>
          <a:p>
            <a:pPr>
              <a:lnSpc>
                <a:spcPct val="100000"/>
              </a:lnSpc>
            </a:pPr>
            <a:r>
              <a:rPr lang="en-GB" sz="2300" dirty="0"/>
              <a:t>Only about one in four daily or near‑daily alcohol users aged 45+ gets any alcohol counselling from their primary care provider</a:t>
            </a:r>
          </a:p>
          <a:p>
            <a:pPr>
              <a:lnSpc>
                <a:spcPct val="100000"/>
              </a:lnSpc>
            </a:pPr>
            <a:r>
              <a:rPr lang="en-GB" sz="2300" dirty="0"/>
              <a:t>Lowest counselling coverage of any lifestyle area measured</a:t>
            </a:r>
          </a:p>
          <a:p>
            <a:pPr>
              <a:lnSpc>
                <a:spcPct val="100000"/>
              </a:lnSpc>
            </a:pPr>
            <a:r>
              <a:rPr lang="en-GB" sz="2300" dirty="0"/>
              <a:t>Concrete, measurable failure governments can fix now</a:t>
            </a:r>
          </a:p>
        </p:txBody>
      </p:sp>
      <p:sp>
        <p:nvSpPr>
          <p:cNvPr id="5" name="Rectangle 2">
            <a:extLst>
              <a:ext uri="{FF2B5EF4-FFF2-40B4-BE49-F238E27FC236}">
                <a16:creationId xmlns:a16="http://schemas.microsoft.com/office/drawing/2014/main" id="{E93590D4-3F0C-8E06-E62A-E6D47FE2E1D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D812493C-29FD-2563-AF5D-7BEAC1866B4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E308ED9B-30D8-DF89-1B69-BC53B2160192}"/>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7980F9F1-5D6C-FFD1-8DC3-8ACD037F67AB}"/>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EBF04FCD-2196-A958-463F-4A95A7C28057}"/>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2182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CBF41-B092-CDC4-C878-1CBF27C2AC11}"/>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029215D-C924-CE06-1997-650347070B5A}"/>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C36A1B66-0069-6A36-DB09-37633FAC9CE4}"/>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DFA178FA-44F3-0AB6-30BE-51AF520C9A51}"/>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400" b="1" dirty="0">
                <a:solidFill>
                  <a:schemeClr val="bg1"/>
                </a:solidFill>
                <a:highlight>
                  <a:srgbClr val="26AF87"/>
                </a:highlight>
              </a:rPr>
              <a:t>Progress is real but fragile </a:t>
            </a:r>
          </a:p>
          <a:p>
            <a:pPr>
              <a:lnSpc>
                <a:spcPct val="100000"/>
              </a:lnSpc>
            </a:pPr>
            <a:r>
              <a:rPr lang="en-GB" sz="2400" dirty="0"/>
              <a:t>OECD consumption down to 8.7 litres per person; </a:t>
            </a:r>
          </a:p>
          <a:p>
            <a:pPr>
              <a:lnSpc>
                <a:spcPct val="100000"/>
              </a:lnSpc>
            </a:pPr>
            <a:r>
              <a:rPr lang="en-GB" sz="2400" dirty="0"/>
              <a:t>EU at 10.1 litres</a:t>
            </a:r>
          </a:p>
          <a:p>
            <a:pPr>
              <a:lnSpc>
                <a:spcPct val="100000"/>
              </a:lnSpc>
            </a:pPr>
            <a:r>
              <a:rPr lang="en-GB" sz="2400" dirty="0"/>
              <a:t>But population ageing and rising obesity erase alcohol‑related gains</a:t>
            </a:r>
          </a:p>
          <a:p>
            <a:pPr>
              <a:lnSpc>
                <a:spcPct val="100000"/>
              </a:lnSpc>
            </a:pPr>
            <a:r>
              <a:rPr lang="en-GB" sz="2400" dirty="0"/>
              <a:t>Without stronger action, NCD spending per capita will rise more than 50% by 2050</a:t>
            </a:r>
          </a:p>
        </p:txBody>
      </p:sp>
      <p:sp>
        <p:nvSpPr>
          <p:cNvPr id="5" name="Rectangle 2">
            <a:extLst>
              <a:ext uri="{FF2B5EF4-FFF2-40B4-BE49-F238E27FC236}">
                <a16:creationId xmlns:a16="http://schemas.microsoft.com/office/drawing/2014/main" id="{39427599-4AC3-3188-F344-82F0774E07CD}"/>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58B83BA7-87C7-3EC5-6111-B8246639F9A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BE891D02-E500-2C97-E8B7-705ACFA0B7F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BACC02BF-95E2-8924-F1E3-5575F9383E14}"/>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6BE31F40-FA9D-B7D7-DE29-08F545B9C2C2}"/>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0580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ABA9E-FDA7-5F90-45BC-AC6C072EC7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9CCC5-A593-9B70-65AF-1D2601614766}"/>
              </a:ext>
            </a:extLst>
          </p:cNvPr>
          <p:cNvSpPr>
            <a:spLocks noGrp="1"/>
          </p:cNvSpPr>
          <p:nvPr>
            <p:ph sz="half" idx="1"/>
          </p:nvPr>
        </p:nvSpPr>
        <p:spPr>
          <a:xfrm>
            <a:off x="838200" y="1447800"/>
            <a:ext cx="5468472" cy="4657726"/>
          </a:xfrm>
        </p:spPr>
        <p:txBody>
          <a:bodyPr>
            <a:normAutofit fontScale="40000" lnSpcReduction="20000"/>
          </a:bodyPr>
          <a:lstStyle/>
          <a:p>
            <a:pPr marL="0" indent="0">
              <a:lnSpc>
                <a:spcPct val="120000"/>
              </a:lnSpc>
              <a:buNone/>
            </a:pPr>
            <a:r>
              <a:rPr lang="en-GB" sz="4500" b="1" dirty="0">
                <a:solidFill>
                  <a:schemeClr val="bg1"/>
                </a:solidFill>
                <a:highlight>
                  <a:srgbClr val="DC3F7F"/>
                </a:highlight>
              </a:rPr>
              <a:t>Reality</a:t>
            </a:r>
          </a:p>
          <a:p>
            <a:pPr>
              <a:lnSpc>
                <a:spcPct val="120000"/>
              </a:lnSpc>
            </a:pPr>
            <a:r>
              <a:rPr lang="en-GB" sz="4500" dirty="0"/>
              <a:t>2/3 of alcohol harm outside healthcare</a:t>
            </a:r>
          </a:p>
          <a:p>
            <a:pPr>
              <a:lnSpc>
                <a:spcPct val="120000"/>
              </a:lnSpc>
            </a:pPr>
            <a:r>
              <a:rPr lang="en-GB" sz="4500" dirty="0"/>
              <a:t>2.6% of GDP loss</a:t>
            </a:r>
          </a:p>
          <a:p>
            <a:pPr>
              <a:lnSpc>
                <a:spcPct val="120000"/>
              </a:lnSpc>
            </a:pPr>
            <a:r>
              <a:rPr lang="en-GB" sz="4500" dirty="0"/>
              <a:t>Productivity losses</a:t>
            </a:r>
          </a:p>
          <a:p>
            <a:pPr lvl="1">
              <a:lnSpc>
                <a:spcPct val="120000"/>
              </a:lnSpc>
            </a:pPr>
            <a:r>
              <a:rPr lang="en-GB" sz="4500" dirty="0"/>
              <a:t>Absenteeism</a:t>
            </a:r>
          </a:p>
          <a:p>
            <a:pPr lvl="1">
              <a:lnSpc>
                <a:spcPct val="120000"/>
              </a:lnSpc>
            </a:pPr>
            <a:r>
              <a:rPr lang="en-GB" sz="4500" dirty="0"/>
              <a:t>Presenteeism</a:t>
            </a:r>
          </a:p>
          <a:p>
            <a:pPr lvl="1">
              <a:lnSpc>
                <a:spcPct val="120000"/>
              </a:lnSpc>
            </a:pPr>
            <a:r>
              <a:rPr lang="en-GB" sz="4500" dirty="0"/>
              <a:t>Crowding out &amp; crowding in</a:t>
            </a:r>
          </a:p>
          <a:p>
            <a:pPr marL="0" indent="0">
              <a:lnSpc>
                <a:spcPct val="120000"/>
              </a:lnSpc>
              <a:buNone/>
            </a:pPr>
            <a:r>
              <a:rPr lang="en-GB" sz="4500" b="1" dirty="0">
                <a:solidFill>
                  <a:srgbClr val="FFC31F"/>
                </a:solidFill>
                <a:highlight>
                  <a:srgbClr val="000000"/>
                </a:highlight>
              </a:rPr>
              <a:t>Propaganda</a:t>
            </a:r>
          </a:p>
          <a:p>
            <a:pPr>
              <a:lnSpc>
                <a:spcPct val="120000"/>
              </a:lnSpc>
            </a:pPr>
            <a:r>
              <a:rPr lang="en-GB" sz="4500" dirty="0"/>
              <a:t>Big Alcohol claims economic “contribution”</a:t>
            </a:r>
          </a:p>
          <a:p>
            <a:pPr>
              <a:lnSpc>
                <a:spcPct val="120000"/>
              </a:lnSpc>
            </a:pPr>
            <a:r>
              <a:rPr lang="en-GB" sz="4500" b="1" dirty="0">
                <a:solidFill>
                  <a:schemeClr val="bg1"/>
                </a:solidFill>
                <a:highlight>
                  <a:srgbClr val="28AF87"/>
                </a:highlight>
              </a:rPr>
              <a:t>Resource</a:t>
            </a:r>
            <a:r>
              <a:rPr lang="en-GB" sz="4500" dirty="0"/>
              <a:t>: “</a:t>
            </a:r>
            <a:r>
              <a:rPr lang="en-SE" sz="4500" dirty="0"/>
              <a:t>COUNTERING ALCOHOL INDUSTRY OPPOSITION TO ALCOHOL TAXES. A Guide for Advocates”</a:t>
            </a:r>
            <a:endParaRPr lang="en-GB" sz="4500" dirty="0"/>
          </a:p>
          <a:p>
            <a:endParaRPr lang="sv-SE" b="1" dirty="0"/>
          </a:p>
          <a:p>
            <a:pPr marL="0" indent="0">
              <a:lnSpc>
                <a:spcPct val="120000"/>
              </a:lnSpc>
              <a:buNone/>
            </a:pPr>
            <a:endParaRPr lang="sv-SE" dirty="0"/>
          </a:p>
          <a:p>
            <a:endParaRPr lang="sv-SE" dirty="0"/>
          </a:p>
          <a:p>
            <a:endParaRPr lang="sv-SE" dirty="0"/>
          </a:p>
        </p:txBody>
      </p:sp>
      <p:pic>
        <p:nvPicPr>
          <p:cNvPr id="6" name="Picture Placeholder 5">
            <a:extLst>
              <a:ext uri="{FF2B5EF4-FFF2-40B4-BE49-F238E27FC236}">
                <a16:creationId xmlns:a16="http://schemas.microsoft.com/office/drawing/2014/main" id="{009F9114-3D3E-2166-D649-42C4AD558EB7}"/>
              </a:ext>
            </a:extLst>
          </p:cNvPr>
          <p:cNvPicPr>
            <a:picLocks noGrp="1" noChangeAspect="1"/>
          </p:cNvPicPr>
          <p:nvPr>
            <p:ph type="pic" sz="quarter" idx="14"/>
          </p:nvPr>
        </p:nvPicPr>
        <p:blipFill>
          <a:blip r:embed="rId3"/>
          <a:srcRect l="21405" r="21405"/>
          <a:stretch/>
        </p:blipFill>
        <p:spPr>
          <a:xfrm>
            <a:off x="6306672" y="-319699"/>
            <a:ext cx="6266328" cy="7298723"/>
          </a:xfrm>
        </p:spPr>
      </p:pic>
      <p:sp>
        <p:nvSpPr>
          <p:cNvPr id="2" name="Title 1">
            <a:extLst>
              <a:ext uri="{FF2B5EF4-FFF2-40B4-BE49-F238E27FC236}">
                <a16:creationId xmlns:a16="http://schemas.microsoft.com/office/drawing/2014/main" id="{BAEDB497-D7D8-4A41-4DB4-A587B5A1260F}"/>
              </a:ext>
            </a:extLst>
          </p:cNvPr>
          <p:cNvSpPr>
            <a:spLocks noGrp="1"/>
          </p:cNvSpPr>
          <p:nvPr>
            <p:ph type="title"/>
          </p:nvPr>
        </p:nvSpPr>
        <p:spPr>
          <a:xfrm>
            <a:off x="838200" y="225425"/>
            <a:ext cx="10515600" cy="1325563"/>
          </a:xfrm>
        </p:spPr>
        <p:txBody>
          <a:bodyPr/>
          <a:lstStyle/>
          <a:p>
            <a:r>
              <a:rPr lang="sv-SE" dirty="0"/>
              <a:t>ECONOMICS OF ALCOHOL</a:t>
            </a:r>
          </a:p>
        </p:txBody>
      </p:sp>
    </p:spTree>
    <p:extLst>
      <p:ext uri="{BB962C8B-B14F-4D97-AF65-F5344CB8AC3E}">
        <p14:creationId xmlns:p14="http://schemas.microsoft.com/office/powerpoint/2010/main" val="412965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6FF0E26-00C8-E530-9C1A-763FFCA6F626}"/>
              </a:ext>
            </a:extLst>
          </p:cNvPr>
          <p:cNvPicPr>
            <a:picLocks noChangeAspect="1"/>
          </p:cNvPicPr>
          <p:nvPr/>
        </p:nvPicPr>
        <p:blipFill>
          <a:blip r:embed="rId3"/>
          <a:stretch>
            <a:fillRect/>
          </a:stretch>
        </p:blipFill>
        <p:spPr>
          <a:xfrm>
            <a:off x="1524157" y="96982"/>
            <a:ext cx="9143686" cy="5817980"/>
          </a:xfrm>
          <a:prstGeom prst="rect">
            <a:avLst/>
          </a:prstGeom>
        </p:spPr>
      </p:pic>
    </p:spTree>
    <p:extLst>
      <p:ext uri="{BB962C8B-B14F-4D97-AF65-F5344CB8AC3E}">
        <p14:creationId xmlns:p14="http://schemas.microsoft.com/office/powerpoint/2010/main" val="262865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E026F-6C4A-A295-5AED-0CC58F5DB11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A70FC81-1511-692B-7788-7775AB693171}"/>
              </a:ext>
            </a:extLst>
          </p:cNvPr>
          <p:cNvPicPr>
            <a:picLocks noChangeAspect="1"/>
          </p:cNvPicPr>
          <p:nvPr/>
        </p:nvPicPr>
        <p:blipFill>
          <a:blip r:embed="rId3"/>
          <a:stretch>
            <a:fillRect/>
          </a:stretch>
        </p:blipFill>
        <p:spPr>
          <a:xfrm>
            <a:off x="381230" y="192426"/>
            <a:ext cx="9839850" cy="6473147"/>
          </a:xfrm>
          <a:prstGeom prst="rect">
            <a:avLst/>
          </a:prstGeom>
        </p:spPr>
      </p:pic>
      <p:sp>
        <p:nvSpPr>
          <p:cNvPr id="3" name="Picture Placeholder 2">
            <a:extLst>
              <a:ext uri="{FF2B5EF4-FFF2-40B4-BE49-F238E27FC236}">
                <a16:creationId xmlns:a16="http://schemas.microsoft.com/office/drawing/2014/main" id="{D90E30FB-F182-4DDE-0972-90F11927DFB4}"/>
              </a:ext>
            </a:extLst>
          </p:cNvPr>
          <p:cNvSpPr>
            <a:spLocks noGrp="1"/>
          </p:cNvSpPr>
          <p:nvPr>
            <p:ph type="pic" sz="quarter" idx="14"/>
          </p:nvPr>
        </p:nvSpPr>
        <p:spPr/>
        <p:txBody>
          <a:bodyPr/>
          <a:lstStyle/>
          <a:p>
            <a:endParaRPr lang="en-SE"/>
          </a:p>
        </p:txBody>
      </p:sp>
    </p:spTree>
    <p:extLst>
      <p:ext uri="{BB962C8B-B14F-4D97-AF65-F5344CB8AC3E}">
        <p14:creationId xmlns:p14="http://schemas.microsoft.com/office/powerpoint/2010/main" val="1295800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91E6A-7CCF-E6B0-E644-ABB392373A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477656-9281-7554-D1C0-F6F17FFD6759}"/>
              </a:ext>
            </a:extLst>
          </p:cNvPr>
          <p:cNvSpPr>
            <a:spLocks noGrp="1"/>
          </p:cNvSpPr>
          <p:nvPr>
            <p:ph sz="half" idx="1"/>
          </p:nvPr>
        </p:nvSpPr>
        <p:spPr>
          <a:xfrm>
            <a:off x="838200" y="1996750"/>
            <a:ext cx="4785360" cy="4092765"/>
          </a:xfrm>
        </p:spPr>
        <p:txBody>
          <a:bodyPr>
            <a:noAutofit/>
          </a:bodyPr>
          <a:lstStyle/>
          <a:p>
            <a:r>
              <a:rPr lang="en-GB" sz="2000" dirty="0"/>
              <a:t>Only six countries exceed 50% coverage</a:t>
            </a:r>
          </a:p>
          <a:p>
            <a:r>
              <a:rPr lang="en-GB" sz="2000" dirty="0"/>
              <a:t>Türkiye is the sole revenue-above-cost case at 101.6% (low alcohol use)</a:t>
            </a:r>
          </a:p>
          <a:p>
            <a:r>
              <a:rPr lang="en-GB" sz="2000" dirty="0"/>
              <a:t>High-income Europe clusters at the bottom: Austria 2.2%, France 3.9%, Germany 5.6%, </a:t>
            </a:r>
            <a:r>
              <a:rPr lang="en-GB" sz="2000" b="1" dirty="0"/>
              <a:t>Denmark 6.7%</a:t>
            </a:r>
          </a:p>
          <a:p>
            <a:r>
              <a:rPr lang="en-GB" sz="2000" dirty="0"/>
              <a:t>The driver is </a:t>
            </a:r>
            <a:r>
              <a:rPr lang="en-GB" sz="2000" b="1" dirty="0"/>
              <a:t>policy inaction</a:t>
            </a:r>
            <a:r>
              <a:rPr lang="en-GB" sz="2000" dirty="0"/>
              <a:t>, not administrative capacity</a:t>
            </a:r>
            <a:endParaRPr lang="en-GB" sz="2000" noProof="0" dirty="0"/>
          </a:p>
        </p:txBody>
      </p:sp>
      <p:pic>
        <p:nvPicPr>
          <p:cNvPr id="6" name="Picture Placeholder 5">
            <a:extLst>
              <a:ext uri="{FF2B5EF4-FFF2-40B4-BE49-F238E27FC236}">
                <a16:creationId xmlns:a16="http://schemas.microsoft.com/office/drawing/2014/main" id="{109BC666-006A-C3C8-1FBA-9DFFBE6E7A2E}"/>
              </a:ext>
            </a:extLst>
          </p:cNvPr>
          <p:cNvPicPr>
            <a:picLocks noGrp="1" noChangeAspect="1"/>
          </p:cNvPicPr>
          <p:nvPr>
            <p:ph type="pic" sz="quarter" idx="14"/>
          </p:nvPr>
        </p:nvPicPr>
        <p:blipFill>
          <a:blip r:embed="rId3"/>
          <a:srcRect l="24735" r="24735"/>
          <a:stretch/>
        </p:blipFill>
        <p:spPr>
          <a:xfrm>
            <a:off x="6306672" y="-300244"/>
            <a:ext cx="6266328" cy="7298723"/>
          </a:xfrm>
        </p:spPr>
      </p:pic>
      <p:sp>
        <p:nvSpPr>
          <p:cNvPr id="2" name="Title 1">
            <a:extLst>
              <a:ext uri="{FF2B5EF4-FFF2-40B4-BE49-F238E27FC236}">
                <a16:creationId xmlns:a16="http://schemas.microsoft.com/office/drawing/2014/main" id="{53403506-D254-0D2C-DBB3-814D80F04C1B}"/>
              </a:ext>
            </a:extLst>
          </p:cNvPr>
          <p:cNvSpPr>
            <a:spLocks noGrp="1"/>
          </p:cNvSpPr>
          <p:nvPr>
            <p:ph type="title"/>
          </p:nvPr>
        </p:nvSpPr>
        <p:spPr>
          <a:xfrm>
            <a:off x="838200" y="540220"/>
            <a:ext cx="10515600" cy="1325563"/>
          </a:xfrm>
        </p:spPr>
        <p:txBody>
          <a:bodyPr/>
          <a:lstStyle/>
          <a:p>
            <a:r>
              <a:rPr lang="en-GB" noProof="0" dirty="0"/>
              <a:t>RESULTS: WHAT THE DATA SHOWS</a:t>
            </a:r>
          </a:p>
        </p:txBody>
      </p:sp>
    </p:spTree>
    <p:extLst>
      <p:ext uri="{BB962C8B-B14F-4D97-AF65-F5344CB8AC3E}">
        <p14:creationId xmlns:p14="http://schemas.microsoft.com/office/powerpoint/2010/main" val="3953112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748D467-7F05-A249-9D09-AAD9CD67567D}"/>
              </a:ext>
            </a:extLst>
          </p:cNvPr>
          <p:cNvPicPr>
            <a:picLocks noGrp="1" noChangeAspect="1"/>
          </p:cNvPicPr>
          <p:nvPr>
            <p:ph type="pic" sz="quarter" idx="14"/>
          </p:nvPr>
        </p:nvPicPr>
        <p:blipFill>
          <a:blip r:embed="rId2"/>
          <a:srcRect l="4266" t="-2538" r="3780" b="11325"/>
          <a:stretch>
            <a:fillRect/>
          </a:stretch>
        </p:blipFill>
        <p:spPr>
          <a:xfrm>
            <a:off x="6729843" y="-201707"/>
            <a:ext cx="5843157" cy="7253671"/>
          </a:xfrm>
        </p:spPr>
      </p:pic>
      <p:sp>
        <p:nvSpPr>
          <p:cNvPr id="2" name="Title 1">
            <a:extLst>
              <a:ext uri="{FF2B5EF4-FFF2-40B4-BE49-F238E27FC236}">
                <a16:creationId xmlns:a16="http://schemas.microsoft.com/office/drawing/2014/main" id="{235F2EC3-6490-DC46-BEAB-F2323CF4698E}"/>
              </a:ext>
            </a:extLst>
          </p:cNvPr>
          <p:cNvSpPr>
            <a:spLocks noGrp="1"/>
          </p:cNvSpPr>
          <p:nvPr>
            <p:ph type="title"/>
          </p:nvPr>
        </p:nvSpPr>
        <p:spPr>
          <a:xfrm>
            <a:off x="838200" y="891597"/>
            <a:ext cx="10515600" cy="1325563"/>
          </a:xfrm>
        </p:spPr>
        <p:txBody>
          <a:bodyPr>
            <a:noAutofit/>
          </a:bodyPr>
          <a:lstStyle/>
          <a:p>
            <a:pPr>
              <a:lnSpc>
                <a:spcPct val="120000"/>
              </a:lnSpc>
              <a:buClr>
                <a:srgbClr val="0069AE"/>
              </a:buClr>
              <a:buSzPct val="150000"/>
            </a:pPr>
            <a:r>
              <a:rPr lang="en-SE" dirty="0"/>
              <a:t>ALCOHOL AS OBSTACLE </a:t>
            </a:r>
            <a:br>
              <a:rPr lang="en-SE" dirty="0"/>
            </a:br>
            <a:r>
              <a:rPr lang="en-SE" dirty="0"/>
              <a:t>TO HEALTH &amp; </a:t>
            </a:r>
            <a:br>
              <a:rPr lang="en-SE" dirty="0"/>
            </a:br>
            <a:r>
              <a:rPr lang="en-SE" dirty="0"/>
              <a:t>DEVELOPMENT</a:t>
            </a:r>
            <a:endParaRPr lang="en-GB" u="none" strike="noStrike" dirty="0">
              <a:effectLst/>
            </a:endParaRPr>
          </a:p>
        </p:txBody>
      </p:sp>
      <p:sp>
        <p:nvSpPr>
          <p:cNvPr id="3" name="Content Placeholder 2">
            <a:extLst>
              <a:ext uri="{FF2B5EF4-FFF2-40B4-BE49-F238E27FC236}">
                <a16:creationId xmlns:a16="http://schemas.microsoft.com/office/drawing/2014/main" id="{E9298C91-5E0A-BA4B-95E1-D4C1B0E994D0}"/>
              </a:ext>
            </a:extLst>
          </p:cNvPr>
          <p:cNvSpPr>
            <a:spLocks noGrp="1"/>
          </p:cNvSpPr>
          <p:nvPr>
            <p:ph sz="half" idx="1"/>
          </p:nvPr>
        </p:nvSpPr>
        <p:spPr>
          <a:xfrm>
            <a:off x="838200" y="2923308"/>
            <a:ext cx="5843156" cy="3361749"/>
          </a:xfrm>
        </p:spPr>
        <p:txBody>
          <a:bodyPr>
            <a:normAutofit/>
          </a:bodyPr>
          <a:lstStyle/>
          <a:p>
            <a:pPr marL="0" indent="0">
              <a:buNone/>
            </a:pPr>
            <a:r>
              <a:rPr lang="en-GB" b="1" dirty="0">
                <a:solidFill>
                  <a:schemeClr val="bg1"/>
                </a:solidFill>
                <a:highlight>
                  <a:srgbClr val="DC3F7F"/>
                </a:highlight>
              </a:rPr>
              <a:t>Alcohol harms in Sri Lanka</a:t>
            </a:r>
          </a:p>
          <a:p>
            <a:r>
              <a:rPr lang="en-GB" dirty="0"/>
              <a:t>20,000+ deaths per year from alcohol harm</a:t>
            </a:r>
          </a:p>
          <a:p>
            <a:r>
              <a:rPr lang="en-GB" dirty="0"/>
              <a:t>Alcohol drives poverty, domestic violence</a:t>
            </a:r>
          </a:p>
          <a:p>
            <a:r>
              <a:rPr lang="en-GB" dirty="0"/>
              <a:t>Lost economic growth and productivity: 2% of GDP</a:t>
            </a:r>
          </a:p>
        </p:txBody>
      </p:sp>
    </p:spTree>
    <p:extLst>
      <p:ext uri="{BB962C8B-B14F-4D97-AF65-F5344CB8AC3E}">
        <p14:creationId xmlns:p14="http://schemas.microsoft.com/office/powerpoint/2010/main" val="2259979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71C30-E2AA-E06B-0F5D-EF5CE0431F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7EA7C-85B9-C3CA-10F3-88E604C9D0E0}"/>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dirty="0"/>
              <a:t>OECD report: costs to society!</a:t>
            </a:r>
          </a:p>
          <a:p>
            <a:pPr marL="514350" indent="-514350" eaLnBrk="0" fontAlgn="base" hangingPunct="0">
              <a:lnSpc>
                <a:spcPct val="100000"/>
              </a:lnSpc>
              <a:spcBef>
                <a:spcPct val="0"/>
              </a:spcBef>
              <a:spcAft>
                <a:spcPct val="0"/>
              </a:spcAft>
              <a:buFont typeface="+mj-lt"/>
              <a:buAutoNum type="arabicPeriod"/>
            </a:pPr>
            <a:r>
              <a:rPr lang="en-GB" dirty="0"/>
              <a:t>“No Safe Level” fight</a:t>
            </a:r>
          </a:p>
          <a:p>
            <a:pPr marL="514350" indent="-514350" eaLnBrk="0" fontAlgn="base" hangingPunct="0">
              <a:lnSpc>
                <a:spcPct val="100000"/>
              </a:lnSpc>
              <a:spcBef>
                <a:spcPct val="0"/>
              </a:spcBef>
              <a:spcAft>
                <a:spcPct val="0"/>
              </a:spcAft>
              <a:buFont typeface="+mj-lt"/>
              <a:buAutoNum type="arabicPeriod"/>
            </a:pPr>
            <a:r>
              <a:rPr lang="en-GB" dirty="0"/>
              <a:t>Alcohol industry in decline</a:t>
            </a:r>
          </a:p>
          <a:p>
            <a:pPr marL="514350" indent="-514350" eaLnBrk="0" fontAlgn="base" hangingPunct="0">
              <a:lnSpc>
                <a:spcPct val="100000"/>
              </a:lnSpc>
              <a:spcBef>
                <a:spcPct val="0"/>
              </a:spcBef>
              <a:spcAft>
                <a:spcPct val="0"/>
              </a:spcAft>
              <a:buFont typeface="+mj-lt"/>
              <a:buAutoNum type="arabicPeriod"/>
            </a:pPr>
            <a:r>
              <a:rPr lang="en-GB" dirty="0"/>
              <a:t>People’s support</a:t>
            </a:r>
          </a:p>
          <a:p>
            <a:pPr marL="514350" indent="-514350" eaLnBrk="0" fontAlgn="base" hangingPunct="0">
              <a:lnSpc>
                <a:spcPct val="100000"/>
              </a:lnSpc>
              <a:spcBef>
                <a:spcPct val="0"/>
              </a:spcBef>
              <a:spcAft>
                <a:spcPct val="0"/>
              </a:spcAft>
              <a:buFont typeface="+mj-lt"/>
              <a:buAutoNum type="arabicPeriod"/>
            </a:pPr>
            <a:r>
              <a:rPr lang="en-GB" dirty="0"/>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0B0BEF30-8631-AB1B-3A78-E2865B1C322F}"/>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3AFF132C-0AE2-7956-DF19-AEFBD90EC4F5}"/>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741466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00651C6-01B5-F4AB-3885-3F0B3FFF44A1}"/>
              </a:ext>
            </a:extLst>
          </p:cNvPr>
          <p:cNvPicPr>
            <a:picLocks noGrp="1" noChangeAspect="1"/>
          </p:cNvPicPr>
          <p:nvPr>
            <p:ph type="pic" sz="quarter" idx="14"/>
          </p:nvPr>
        </p:nvPicPr>
        <p:blipFill rotWithShape="1">
          <a:blip r:embed="rId2"/>
          <a:srcRect l="6358" t="-1361" r="36476" b="1361"/>
          <a:stretch/>
        </p:blipFill>
        <p:spPr>
          <a:xfrm>
            <a:off x="6306672" y="-319699"/>
            <a:ext cx="6266328" cy="7298723"/>
          </a:xfrm>
        </p:spPr>
      </p:pic>
      <p:sp>
        <p:nvSpPr>
          <p:cNvPr id="2" name="Title 1">
            <a:extLst>
              <a:ext uri="{FF2B5EF4-FFF2-40B4-BE49-F238E27FC236}">
                <a16:creationId xmlns:a16="http://schemas.microsoft.com/office/drawing/2014/main" id="{EAEC3C07-56DF-D594-8327-4DB18ACB2879}"/>
              </a:ext>
            </a:extLst>
          </p:cNvPr>
          <p:cNvSpPr>
            <a:spLocks noGrp="1"/>
          </p:cNvSpPr>
          <p:nvPr>
            <p:ph type="title"/>
          </p:nvPr>
        </p:nvSpPr>
        <p:spPr>
          <a:xfrm>
            <a:off x="838200" y="383006"/>
            <a:ext cx="10515600" cy="1325563"/>
          </a:xfrm>
        </p:spPr>
        <p:txBody>
          <a:bodyPr/>
          <a:lstStyle/>
          <a:p>
            <a:r>
              <a:rPr lang="en-GB" dirty="0"/>
              <a:t>SRI LANKA INVESTMENT CASE RESULTS</a:t>
            </a:r>
            <a:endParaRPr lang="en-SE" dirty="0"/>
          </a:p>
        </p:txBody>
      </p:sp>
      <p:sp>
        <p:nvSpPr>
          <p:cNvPr id="3" name="Rectangle 1">
            <a:extLst>
              <a:ext uri="{FF2B5EF4-FFF2-40B4-BE49-F238E27FC236}">
                <a16:creationId xmlns:a16="http://schemas.microsoft.com/office/drawing/2014/main" id="{AC197024-B350-3B43-2CE4-45503208E65B}"/>
              </a:ext>
            </a:extLst>
          </p:cNvPr>
          <p:cNvSpPr>
            <a:spLocks noGrp="1" noChangeArrowheads="1"/>
          </p:cNvSpPr>
          <p:nvPr>
            <p:ph sz="half" idx="1"/>
          </p:nvPr>
        </p:nvSpPr>
        <p:spPr bwMode="auto">
          <a:xfrm>
            <a:off x="838200" y="2119581"/>
            <a:ext cx="546847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buClr>
                <a:srgbClr val="0169AE"/>
              </a:buClr>
            </a:pPr>
            <a:r>
              <a:rPr lang="en-SE" altLang="en-SE" sz="2000" dirty="0"/>
              <a:t>ROI of 12.2:1</a:t>
            </a:r>
          </a:p>
          <a:p>
            <a:pPr eaLnBrk="0" fontAlgn="base" hangingPunct="0">
              <a:lnSpc>
                <a:spcPct val="100000"/>
              </a:lnSpc>
              <a:spcBef>
                <a:spcPct val="0"/>
              </a:spcBef>
              <a:spcAft>
                <a:spcPct val="0"/>
              </a:spcAft>
              <a:buClr>
                <a:srgbClr val="0169AE"/>
              </a:buClr>
            </a:pPr>
            <a:r>
              <a:rPr lang="en-SE" altLang="en-SE" sz="2000" dirty="0"/>
              <a:t>104,000 deaths prevented over 10 years </a:t>
            </a:r>
          </a:p>
          <a:p>
            <a:pPr eaLnBrk="0" fontAlgn="base" hangingPunct="0">
              <a:lnSpc>
                <a:spcPct val="100000"/>
              </a:lnSpc>
              <a:spcBef>
                <a:spcPct val="0"/>
              </a:spcBef>
              <a:spcAft>
                <a:spcPct val="0"/>
              </a:spcAft>
              <a:buClr>
                <a:srgbClr val="0169AE"/>
              </a:buClr>
            </a:pPr>
            <a:r>
              <a:rPr lang="en-SE" altLang="en-SE" sz="2000" dirty="0"/>
              <a:t>LKR 643 billion (approx. USD 2 billion) in economic costs averted </a:t>
            </a:r>
          </a:p>
          <a:p>
            <a:pPr eaLnBrk="0" fontAlgn="base" hangingPunct="0">
              <a:lnSpc>
                <a:spcPct val="100000"/>
              </a:lnSpc>
              <a:spcBef>
                <a:spcPct val="0"/>
              </a:spcBef>
              <a:spcAft>
                <a:spcPct val="0"/>
              </a:spcAft>
              <a:buClr>
                <a:srgbClr val="0169AE"/>
              </a:buClr>
            </a:pPr>
            <a:r>
              <a:rPr lang="en-SE" altLang="en-SE" sz="2000" dirty="0"/>
              <a:t>Revenue generated</a:t>
            </a:r>
          </a:p>
          <a:p>
            <a:pPr eaLnBrk="0" fontAlgn="base" hangingPunct="0">
              <a:lnSpc>
                <a:spcPct val="100000"/>
              </a:lnSpc>
              <a:spcBef>
                <a:spcPct val="0"/>
              </a:spcBef>
              <a:spcAft>
                <a:spcPct val="0"/>
              </a:spcAft>
              <a:buClr>
                <a:srgbClr val="0169AE"/>
              </a:buClr>
            </a:pPr>
            <a:r>
              <a:rPr lang="en-SE" altLang="en-SE" sz="2000" dirty="0"/>
              <a:t>Results are conservative</a:t>
            </a:r>
          </a:p>
          <a:p>
            <a:pPr eaLnBrk="0" fontAlgn="base" hangingPunct="0">
              <a:lnSpc>
                <a:spcPct val="100000"/>
              </a:lnSpc>
              <a:spcBef>
                <a:spcPct val="0"/>
              </a:spcBef>
              <a:spcAft>
                <a:spcPct val="0"/>
              </a:spcAft>
              <a:buClr>
                <a:srgbClr val="0169AE"/>
              </a:buClr>
            </a:pPr>
            <a:endParaRPr lang="en-SE" altLang="en-SE" sz="2000" dirty="0"/>
          </a:p>
          <a:p>
            <a:pPr eaLnBrk="0" fontAlgn="base" hangingPunct="0">
              <a:lnSpc>
                <a:spcPct val="100000"/>
              </a:lnSpc>
              <a:spcBef>
                <a:spcPct val="0"/>
              </a:spcBef>
              <a:spcAft>
                <a:spcPct val="0"/>
              </a:spcAft>
            </a:pPr>
            <a:r>
              <a:rPr lang="en-SE" altLang="en-SE" sz="2000" b="1" dirty="0">
                <a:solidFill>
                  <a:schemeClr val="bg1"/>
                </a:solidFill>
                <a:highlight>
                  <a:srgbClr val="26AF87"/>
                </a:highlight>
              </a:rPr>
              <a:t>Sri Lanka raised alcohol taxes!</a:t>
            </a:r>
          </a:p>
          <a:p>
            <a:pPr lvl="1" eaLnBrk="0" fontAlgn="base" hangingPunct="0">
              <a:lnSpc>
                <a:spcPct val="100000"/>
              </a:lnSpc>
              <a:spcBef>
                <a:spcPct val="0"/>
              </a:spcBef>
              <a:spcAft>
                <a:spcPct val="0"/>
              </a:spcAft>
            </a:pPr>
            <a:r>
              <a:rPr lang="en-SE" altLang="en-SE" sz="2000" dirty="0"/>
              <a:t>Revenue up</a:t>
            </a:r>
          </a:p>
          <a:p>
            <a:pPr lvl="1" eaLnBrk="0" fontAlgn="base" hangingPunct="0">
              <a:lnSpc>
                <a:spcPct val="100000"/>
              </a:lnSpc>
              <a:spcBef>
                <a:spcPct val="0"/>
              </a:spcBef>
              <a:spcAft>
                <a:spcPct val="0"/>
              </a:spcAft>
            </a:pPr>
            <a:r>
              <a:rPr lang="en-SE" altLang="en-SE" sz="2000" dirty="0"/>
              <a:t>Population-level consumption down</a:t>
            </a:r>
          </a:p>
          <a:p>
            <a:pPr lvl="1" eaLnBrk="0" fontAlgn="base" hangingPunct="0">
              <a:lnSpc>
                <a:spcPct val="100000"/>
              </a:lnSpc>
              <a:spcBef>
                <a:spcPct val="0"/>
              </a:spcBef>
              <a:spcAft>
                <a:spcPct val="0"/>
              </a:spcAft>
            </a:pPr>
            <a:r>
              <a:rPr lang="en-SE" altLang="en-SE" sz="2000" dirty="0"/>
              <a:t>Harm and costs down</a:t>
            </a:r>
          </a:p>
        </p:txBody>
      </p:sp>
    </p:spTree>
    <p:extLst>
      <p:ext uri="{BB962C8B-B14F-4D97-AF65-F5344CB8AC3E}">
        <p14:creationId xmlns:p14="http://schemas.microsoft.com/office/powerpoint/2010/main" val="3568538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5DDA9-B0AB-F33B-BA22-72E946DD38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AD7360-0B19-8AB3-19A6-FEAEDB69E1DA}"/>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sz="2400"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sz="2400" dirty="0">
                <a:solidFill>
                  <a:schemeClr val="bg1">
                    <a:lumMod val="50000"/>
                  </a:schemeClr>
                </a:solidFill>
              </a:rPr>
              <a:t>OECD report: costs to society!</a:t>
            </a:r>
          </a:p>
          <a:p>
            <a:pPr marL="514350" indent="-514350" eaLnBrk="0" fontAlgn="base" hangingPunct="0">
              <a:lnSpc>
                <a:spcPct val="100000"/>
              </a:lnSpc>
              <a:spcBef>
                <a:spcPct val="0"/>
              </a:spcBef>
              <a:spcAft>
                <a:spcPct val="0"/>
              </a:spcAft>
              <a:buFont typeface="+mj-lt"/>
              <a:buAutoNum type="arabicPeriod"/>
            </a:pPr>
            <a:r>
              <a:rPr lang="en-GB" sz="2400" b="1" dirty="0"/>
              <a:t>“No Safe Level” fight</a:t>
            </a:r>
          </a:p>
          <a:p>
            <a:pPr lvl="1" eaLnBrk="0" fontAlgn="base" hangingPunct="0">
              <a:lnSpc>
                <a:spcPct val="100000"/>
              </a:lnSpc>
              <a:spcBef>
                <a:spcPct val="0"/>
              </a:spcBef>
              <a:spcAft>
                <a:spcPct val="0"/>
              </a:spcAft>
            </a:pPr>
            <a:r>
              <a:rPr lang="en-GB" b="1" dirty="0"/>
              <a:t>Industry tools</a:t>
            </a:r>
          </a:p>
          <a:p>
            <a:pPr lvl="1" eaLnBrk="0" fontAlgn="base" hangingPunct="0">
              <a:lnSpc>
                <a:spcPct val="100000"/>
              </a:lnSpc>
              <a:spcBef>
                <a:spcPct val="0"/>
              </a:spcBef>
              <a:spcAft>
                <a:spcPct val="0"/>
              </a:spcAft>
            </a:pPr>
            <a:r>
              <a:rPr lang="en-GB" b="1" dirty="0"/>
              <a:t>Public health tools and relevance</a:t>
            </a:r>
          </a:p>
          <a:p>
            <a:pPr marL="514350" indent="-514350" eaLnBrk="0" fontAlgn="base" hangingPunct="0">
              <a:lnSpc>
                <a:spcPct val="100000"/>
              </a:lnSpc>
              <a:spcBef>
                <a:spcPct val="0"/>
              </a:spcBef>
              <a:spcAft>
                <a:spcPct val="0"/>
              </a:spcAft>
              <a:buFont typeface="+mj-lt"/>
              <a:buAutoNum type="arabicPeriod"/>
            </a:pPr>
            <a:r>
              <a:rPr lang="en-GB" sz="2400" dirty="0">
                <a:solidFill>
                  <a:schemeClr val="bg1">
                    <a:lumMod val="50000"/>
                  </a:schemeClr>
                </a:solidFill>
              </a:rPr>
              <a:t>Alcohol industry in decline</a:t>
            </a:r>
          </a:p>
          <a:p>
            <a:pPr marL="514350" indent="-514350" eaLnBrk="0" fontAlgn="base" hangingPunct="0">
              <a:lnSpc>
                <a:spcPct val="100000"/>
              </a:lnSpc>
              <a:spcBef>
                <a:spcPct val="0"/>
              </a:spcBef>
              <a:spcAft>
                <a:spcPct val="0"/>
              </a:spcAft>
              <a:buFont typeface="+mj-lt"/>
              <a:buAutoNum type="arabicPeriod"/>
            </a:pPr>
            <a:r>
              <a:rPr lang="en-GB" sz="2400" dirty="0">
                <a:solidFill>
                  <a:schemeClr val="bg1">
                    <a:lumMod val="50000"/>
                  </a:schemeClr>
                </a:solidFill>
              </a:rPr>
              <a:t>People’s support</a:t>
            </a:r>
          </a:p>
          <a:p>
            <a:pPr marL="514350" indent="-514350" eaLnBrk="0" fontAlgn="base" hangingPunct="0">
              <a:lnSpc>
                <a:spcPct val="100000"/>
              </a:lnSpc>
              <a:spcBef>
                <a:spcPct val="0"/>
              </a:spcBef>
              <a:spcAft>
                <a:spcPct val="0"/>
              </a:spcAft>
              <a:buFont typeface="+mj-lt"/>
              <a:buAutoNum type="arabicPeriod"/>
            </a:pPr>
            <a:r>
              <a:rPr lang="en-GB" sz="2400" dirty="0">
                <a:solidFill>
                  <a:schemeClr val="bg1">
                    <a:lumMod val="50000"/>
                  </a:schemeClr>
                </a:solidFill>
              </a:rPr>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36728226-444F-94AB-4B27-76BEECFCF924}"/>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55E6ABFF-EDD1-E2CD-2F53-AE1504FF430F}"/>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3549588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98246-1CA3-74AD-5056-1095F73A9118}"/>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5008D7E-3681-A5DA-9F73-19A05A88A314}"/>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C6D44ACA-01C0-144D-61B7-1A98F56F7467}"/>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76CE0DDB-5BDC-6F34-F999-6F5A3E516EF4}"/>
              </a:ext>
            </a:extLst>
          </p:cNvPr>
          <p:cNvSpPr>
            <a:spLocks noGrp="1"/>
          </p:cNvSpPr>
          <p:nvPr>
            <p:ph sz="half" idx="1"/>
          </p:nvPr>
        </p:nvSpPr>
        <p:spPr>
          <a:xfrm>
            <a:off x="825500" y="1877329"/>
            <a:ext cx="5843156" cy="4315653"/>
          </a:xfrm>
        </p:spPr>
        <p:txBody>
          <a:bodyPr>
            <a:noAutofit/>
          </a:bodyPr>
          <a:lstStyle/>
          <a:p>
            <a:pPr eaLnBrk="0" fontAlgn="base" hangingPunct="0">
              <a:lnSpc>
                <a:spcPct val="100000"/>
              </a:lnSpc>
              <a:spcBef>
                <a:spcPct val="0"/>
              </a:spcBef>
              <a:spcAft>
                <a:spcPct val="0"/>
              </a:spcAft>
            </a:pPr>
            <a:r>
              <a:rPr lang="en-GB" sz="2000" dirty="0"/>
              <a:t>Concerted alcohol industry attack on “no safe level” fact</a:t>
            </a:r>
          </a:p>
          <a:p>
            <a:pPr lvl="1" eaLnBrk="0" fontAlgn="base" hangingPunct="0">
              <a:lnSpc>
                <a:spcPct val="100000"/>
              </a:lnSpc>
              <a:spcBef>
                <a:spcPct val="0"/>
              </a:spcBef>
              <a:spcAft>
                <a:spcPct val="0"/>
              </a:spcAft>
            </a:pPr>
            <a:r>
              <a:rPr lang="en-GB" altLang="en-SE" sz="2000" dirty="0"/>
              <a:t>CSSA guidelines</a:t>
            </a:r>
          </a:p>
          <a:p>
            <a:pPr lvl="1" eaLnBrk="0" fontAlgn="base" hangingPunct="0">
              <a:lnSpc>
                <a:spcPct val="100000"/>
              </a:lnSpc>
              <a:spcBef>
                <a:spcPct val="0"/>
              </a:spcBef>
              <a:spcAft>
                <a:spcPct val="0"/>
              </a:spcAft>
            </a:pPr>
            <a:r>
              <a:rPr lang="en-GB" altLang="en-SE" sz="2000" dirty="0"/>
              <a:t>WHO Statement (Lancet)</a:t>
            </a:r>
          </a:p>
          <a:p>
            <a:pPr lvl="1" eaLnBrk="0" fontAlgn="base" hangingPunct="0">
              <a:lnSpc>
                <a:spcPct val="100000"/>
              </a:lnSpc>
              <a:spcBef>
                <a:spcPct val="0"/>
              </a:spcBef>
              <a:spcAft>
                <a:spcPct val="0"/>
              </a:spcAft>
            </a:pPr>
            <a:r>
              <a:rPr lang="en-GB" altLang="en-SE" sz="2000" dirty="0"/>
              <a:t>U.S. Dietary Guidelines (U.S. Congress)</a:t>
            </a:r>
          </a:p>
          <a:p>
            <a:pPr lvl="1" eaLnBrk="0" fontAlgn="base" hangingPunct="0">
              <a:lnSpc>
                <a:spcPct val="100000"/>
              </a:lnSpc>
              <a:spcBef>
                <a:spcPct val="0"/>
              </a:spcBef>
              <a:spcAft>
                <a:spcPct val="0"/>
              </a:spcAft>
            </a:pPr>
            <a:r>
              <a:rPr lang="en-GB" altLang="en-SE" sz="2000" dirty="0"/>
              <a:t>CODEX</a:t>
            </a:r>
          </a:p>
          <a:p>
            <a:pPr lvl="1" eaLnBrk="0" fontAlgn="base" hangingPunct="0">
              <a:lnSpc>
                <a:spcPct val="100000"/>
              </a:lnSpc>
              <a:spcBef>
                <a:spcPct val="0"/>
              </a:spcBef>
              <a:spcAft>
                <a:spcPct val="0"/>
              </a:spcAft>
            </a:pPr>
            <a:r>
              <a:rPr lang="en-GB" altLang="en-SE" sz="2000" dirty="0"/>
              <a:t>Swiss parliament</a:t>
            </a:r>
          </a:p>
          <a:p>
            <a:pPr eaLnBrk="0" fontAlgn="base" hangingPunct="0">
              <a:lnSpc>
                <a:spcPct val="100000"/>
              </a:lnSpc>
              <a:spcBef>
                <a:spcPct val="0"/>
              </a:spcBef>
              <a:spcAft>
                <a:spcPct val="0"/>
              </a:spcAft>
            </a:pPr>
            <a:r>
              <a:rPr lang="en-GB" altLang="en-SE" sz="2000" dirty="0"/>
              <a:t>Countries, regions improve guidelines</a:t>
            </a:r>
          </a:p>
          <a:p>
            <a:pPr lvl="1" eaLnBrk="0" fontAlgn="base" hangingPunct="0">
              <a:lnSpc>
                <a:spcPct val="100000"/>
              </a:lnSpc>
              <a:spcBef>
                <a:spcPct val="0"/>
              </a:spcBef>
              <a:spcAft>
                <a:spcPct val="0"/>
              </a:spcAft>
            </a:pPr>
            <a:r>
              <a:rPr lang="en-GB" altLang="en-SE" sz="2000" dirty="0"/>
              <a:t>LAC Cancer Code</a:t>
            </a:r>
          </a:p>
          <a:p>
            <a:pPr lvl="1" eaLnBrk="0" fontAlgn="base" hangingPunct="0">
              <a:lnSpc>
                <a:spcPct val="100000"/>
              </a:lnSpc>
              <a:spcBef>
                <a:spcPct val="0"/>
              </a:spcBef>
              <a:spcAft>
                <a:spcPct val="0"/>
              </a:spcAft>
            </a:pPr>
            <a:r>
              <a:rPr lang="en-GB" altLang="en-SE" sz="2000" dirty="0"/>
              <a:t>Mexican Dietary Guidelines</a:t>
            </a:r>
          </a:p>
          <a:p>
            <a:pPr lvl="1" eaLnBrk="0" fontAlgn="base" hangingPunct="0">
              <a:lnSpc>
                <a:spcPct val="100000"/>
              </a:lnSpc>
              <a:spcBef>
                <a:spcPct val="0"/>
              </a:spcBef>
              <a:spcAft>
                <a:spcPct val="0"/>
              </a:spcAft>
            </a:pPr>
            <a:r>
              <a:rPr lang="en-GB" altLang="en-SE" sz="2000" dirty="0"/>
              <a:t>Nordic Nutrition Recommendations</a:t>
            </a:r>
          </a:p>
          <a:p>
            <a:pPr lvl="1" eaLnBrk="0" fontAlgn="base" hangingPunct="0">
              <a:lnSpc>
                <a:spcPct val="100000"/>
              </a:lnSpc>
              <a:spcBef>
                <a:spcPct val="0"/>
              </a:spcBef>
              <a:spcAft>
                <a:spcPct val="0"/>
              </a:spcAft>
            </a:pPr>
            <a:r>
              <a:rPr lang="en-GB" altLang="en-SE" sz="2000" dirty="0"/>
              <a:t>Mediterranean Diet Guidelines 2025</a:t>
            </a:r>
            <a:endParaRPr lang="en-SE" altLang="en-SE" sz="2000" dirty="0"/>
          </a:p>
        </p:txBody>
      </p:sp>
      <p:sp>
        <p:nvSpPr>
          <p:cNvPr id="5" name="Rectangle 2">
            <a:extLst>
              <a:ext uri="{FF2B5EF4-FFF2-40B4-BE49-F238E27FC236}">
                <a16:creationId xmlns:a16="http://schemas.microsoft.com/office/drawing/2014/main" id="{7B1B326F-A35D-BD7C-79EF-3B664C323352}"/>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F89D87BF-3D3A-C468-6A25-0B33B6CBAEA6}"/>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7944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362A2-F9A0-298B-466C-E9F4A9ADCD11}"/>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21B1B64-8177-C10D-468D-C95A72B6192F}"/>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85429845-4654-442C-8C18-E084428CA9E3}"/>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F8186969-3034-F441-679C-337D2F57FA76}"/>
              </a:ext>
            </a:extLst>
          </p:cNvPr>
          <p:cNvSpPr>
            <a:spLocks noGrp="1"/>
          </p:cNvSpPr>
          <p:nvPr>
            <p:ph sz="half" idx="1"/>
          </p:nvPr>
        </p:nvSpPr>
        <p:spPr>
          <a:xfrm>
            <a:off x="825500" y="1697220"/>
            <a:ext cx="5843156" cy="4315653"/>
          </a:xfrm>
        </p:spPr>
        <p:txBody>
          <a:bodyPr>
            <a:noAutofit/>
          </a:bodyPr>
          <a:lstStyle/>
          <a:p>
            <a:pPr marL="0" indent="0" eaLnBrk="0" fontAlgn="base" hangingPunct="0">
              <a:lnSpc>
                <a:spcPct val="100000"/>
              </a:lnSpc>
              <a:spcBef>
                <a:spcPct val="0"/>
              </a:spcBef>
              <a:spcAft>
                <a:spcPct val="0"/>
              </a:spcAft>
              <a:buNone/>
            </a:pPr>
            <a:r>
              <a:rPr lang="en-GB" sz="1800" b="1" dirty="0">
                <a:solidFill>
                  <a:schemeClr val="bg1"/>
                </a:solidFill>
                <a:highlight>
                  <a:srgbClr val="40B4E8"/>
                </a:highlight>
              </a:rPr>
              <a:t>Big Alcohol Tools</a:t>
            </a:r>
          </a:p>
          <a:p>
            <a:pPr eaLnBrk="0" fontAlgn="base" hangingPunct="0">
              <a:lnSpc>
                <a:spcPct val="100000"/>
              </a:lnSpc>
              <a:spcBef>
                <a:spcPct val="0"/>
              </a:spcBef>
              <a:spcAft>
                <a:spcPct val="0"/>
              </a:spcAft>
            </a:pPr>
            <a:r>
              <a:rPr lang="en-GB" sz="1800" dirty="0"/>
              <a:t>Personal attacks (attempts at discrediting)</a:t>
            </a:r>
          </a:p>
          <a:p>
            <a:pPr eaLnBrk="0" fontAlgn="base" hangingPunct="0">
              <a:lnSpc>
                <a:spcPct val="100000"/>
              </a:lnSpc>
              <a:spcBef>
                <a:spcPct val="0"/>
              </a:spcBef>
              <a:spcAft>
                <a:spcPct val="0"/>
              </a:spcAft>
            </a:pPr>
            <a:r>
              <a:rPr lang="en-SE" sz="1800" dirty="0"/>
              <a:t>National Academies of Sciences, Engineering and Medicine (</a:t>
            </a:r>
            <a:r>
              <a:rPr lang="en-SE" sz="1800" b="1" dirty="0"/>
              <a:t>NASEM</a:t>
            </a:r>
            <a:r>
              <a:rPr lang="en-SE" sz="1800" dirty="0"/>
              <a:t>) review – commissioned after aggressive alcohol industry lobbying</a:t>
            </a:r>
          </a:p>
          <a:p>
            <a:pPr eaLnBrk="0" fontAlgn="base" hangingPunct="0">
              <a:lnSpc>
                <a:spcPct val="100000"/>
              </a:lnSpc>
              <a:spcBef>
                <a:spcPct val="0"/>
              </a:spcBef>
              <a:spcAft>
                <a:spcPct val="0"/>
              </a:spcAft>
            </a:pPr>
            <a:r>
              <a:rPr lang="en-SE" sz="1800" dirty="0"/>
              <a:t>Burrying of scientifically sound </a:t>
            </a:r>
            <a:r>
              <a:rPr lang="en-SE" sz="1800" b="1" dirty="0"/>
              <a:t>Alcohol Intake and Health Study</a:t>
            </a:r>
          </a:p>
          <a:p>
            <a:pPr lvl="1" eaLnBrk="0" fontAlgn="base" hangingPunct="0">
              <a:lnSpc>
                <a:spcPct val="100000"/>
              </a:lnSpc>
              <a:spcBef>
                <a:spcPct val="0"/>
              </a:spcBef>
              <a:spcAft>
                <a:spcPct val="0"/>
              </a:spcAft>
            </a:pPr>
            <a:r>
              <a:rPr lang="en-SE" sz="1800" dirty="0"/>
              <a:t>Commissioned by health authorities, free from conflicts of interest, warning that even one alcoholic drink per day increases cancer risk, </a:t>
            </a:r>
            <a:r>
              <a:rPr lang="en-SE" sz="1800" dirty="0">
                <a:hlinkClick r:id="rId4"/>
              </a:rPr>
              <a:t>was sidelined and burried</a:t>
            </a:r>
            <a:endParaRPr lang="en-SE" sz="1800" dirty="0"/>
          </a:p>
          <a:p>
            <a:pPr eaLnBrk="0" fontAlgn="base" hangingPunct="0">
              <a:lnSpc>
                <a:spcPct val="100000"/>
              </a:lnSpc>
              <a:spcBef>
                <a:spcPct val="0"/>
              </a:spcBef>
              <a:spcAft>
                <a:spcPct val="0"/>
              </a:spcAft>
            </a:pPr>
            <a:r>
              <a:rPr lang="en-GB" sz="1800" b="1" dirty="0"/>
              <a:t>UNATI</a:t>
            </a:r>
            <a:r>
              <a:rPr lang="en-GB" sz="1800" dirty="0"/>
              <a:t> study</a:t>
            </a:r>
          </a:p>
          <a:p>
            <a:pPr lvl="1" eaLnBrk="0" fontAlgn="base" hangingPunct="0">
              <a:lnSpc>
                <a:spcPct val="100000"/>
              </a:lnSpc>
              <a:spcBef>
                <a:spcPct val="0"/>
              </a:spcBef>
              <a:spcAft>
                <a:spcPct val="0"/>
              </a:spcAft>
            </a:pPr>
            <a:r>
              <a:rPr lang="en-SE" sz="1800" dirty="0"/>
              <a:t>Acronym is deliberately built around the phrase: “To drink or Not To drink?”</a:t>
            </a:r>
          </a:p>
        </p:txBody>
      </p:sp>
      <p:sp>
        <p:nvSpPr>
          <p:cNvPr id="5" name="Rectangle 2">
            <a:extLst>
              <a:ext uri="{FF2B5EF4-FFF2-40B4-BE49-F238E27FC236}">
                <a16:creationId xmlns:a16="http://schemas.microsoft.com/office/drawing/2014/main" id="{4D85E35F-840B-83CF-0D89-7753F0158DE2}"/>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6AE2D2F3-5FF8-D277-3620-5EC97CE16B4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7087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739EE-0FA9-E3D4-F5D0-0BFE9F060EB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9CD63AA-E691-1F2B-FC15-E96577D08C32}"/>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BEB59A9A-0DC2-E255-EA32-AC8F1C7CE948}"/>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F2353C11-FF3C-C63B-DF58-126FFFECB2CE}"/>
              </a:ext>
            </a:extLst>
          </p:cNvPr>
          <p:cNvSpPr>
            <a:spLocks noGrp="1"/>
          </p:cNvSpPr>
          <p:nvPr>
            <p:ph sz="half" idx="1"/>
          </p:nvPr>
        </p:nvSpPr>
        <p:spPr>
          <a:xfrm>
            <a:off x="825500" y="1697220"/>
            <a:ext cx="5843156" cy="4315653"/>
          </a:xfrm>
        </p:spPr>
        <p:txBody>
          <a:bodyPr>
            <a:noAutofit/>
          </a:bodyPr>
          <a:lstStyle/>
          <a:p>
            <a:pPr marL="0" indent="0" eaLnBrk="0" fontAlgn="base" hangingPunct="0">
              <a:lnSpc>
                <a:spcPct val="100000"/>
              </a:lnSpc>
              <a:spcBef>
                <a:spcPct val="0"/>
              </a:spcBef>
              <a:spcAft>
                <a:spcPct val="0"/>
              </a:spcAft>
              <a:buNone/>
            </a:pPr>
            <a:r>
              <a:rPr lang="en-GB" sz="2400" b="1" dirty="0">
                <a:solidFill>
                  <a:schemeClr val="bg1"/>
                </a:solidFill>
                <a:highlight>
                  <a:srgbClr val="40B4E8"/>
                </a:highlight>
              </a:rPr>
              <a:t>Big Alcohol </a:t>
            </a:r>
            <a:r>
              <a:rPr lang="en-GB" sz="2400" b="1" dirty="0" err="1">
                <a:solidFill>
                  <a:schemeClr val="bg1"/>
                </a:solidFill>
                <a:highlight>
                  <a:srgbClr val="40B4E8"/>
                </a:highlight>
              </a:rPr>
              <a:t>Tools:UNATI</a:t>
            </a:r>
            <a:r>
              <a:rPr lang="en-GB" sz="2400" b="1" dirty="0">
                <a:solidFill>
                  <a:schemeClr val="bg1"/>
                </a:solidFill>
                <a:highlight>
                  <a:srgbClr val="40B4E8"/>
                </a:highlight>
              </a:rPr>
              <a:t> study</a:t>
            </a:r>
          </a:p>
          <a:p>
            <a:pPr eaLnBrk="0" fontAlgn="base" hangingPunct="0">
              <a:lnSpc>
                <a:spcPct val="100000"/>
              </a:lnSpc>
              <a:spcBef>
                <a:spcPct val="0"/>
              </a:spcBef>
              <a:spcAft>
                <a:spcPct val="0"/>
              </a:spcAft>
            </a:pPr>
            <a:r>
              <a:rPr lang="en-SE" sz="2400" dirty="0"/>
              <a:t>Acronym derived from the study’s title</a:t>
            </a:r>
          </a:p>
          <a:p>
            <a:pPr eaLnBrk="0" fontAlgn="base" hangingPunct="0">
              <a:lnSpc>
                <a:spcPct val="100000"/>
              </a:lnSpc>
              <a:spcBef>
                <a:spcPct val="0"/>
              </a:spcBef>
              <a:spcAft>
                <a:spcPct val="0"/>
              </a:spcAft>
            </a:pPr>
            <a:r>
              <a:rPr lang="en-SE" sz="2400" dirty="0"/>
              <a:t>Principal investigator, Miguel Ángel Martínez-González, described project as randomized trial intended to address long-running question of whether moderate alcohol use, esp. wine consumed within a Mediterranean lifestyle pattern, is preferable to alcohol abstention</a:t>
            </a:r>
          </a:p>
        </p:txBody>
      </p:sp>
      <p:sp>
        <p:nvSpPr>
          <p:cNvPr id="5" name="Rectangle 2">
            <a:extLst>
              <a:ext uri="{FF2B5EF4-FFF2-40B4-BE49-F238E27FC236}">
                <a16:creationId xmlns:a16="http://schemas.microsoft.com/office/drawing/2014/main" id="{65368565-5E7A-A635-0A52-FBFB1174E3FA}"/>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B14336D7-33A1-E871-8F59-B1F97089871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174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BBA9D-02BA-9EC0-0678-97869AC2633A}"/>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8EC2BF6-A3BF-F38F-3E29-62BD53849E57}"/>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C9BEA14E-8D92-0DFA-3A2F-FA9A158158D5}"/>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2908A5B4-46A2-F3A0-FA2D-25135E8751FF}"/>
              </a:ext>
            </a:extLst>
          </p:cNvPr>
          <p:cNvSpPr>
            <a:spLocks noGrp="1"/>
          </p:cNvSpPr>
          <p:nvPr>
            <p:ph sz="half" idx="1"/>
          </p:nvPr>
        </p:nvSpPr>
        <p:spPr>
          <a:xfrm>
            <a:off x="825500" y="1877329"/>
            <a:ext cx="5843156" cy="4315653"/>
          </a:xfrm>
        </p:spPr>
        <p:txBody>
          <a:bodyPr>
            <a:noAutofit/>
          </a:bodyPr>
          <a:lstStyle/>
          <a:p>
            <a:pPr marL="0" indent="0">
              <a:lnSpc>
                <a:spcPct val="100000"/>
              </a:lnSpc>
              <a:buNone/>
            </a:pPr>
            <a:r>
              <a:rPr lang="en-SE" sz="1800" b="1" dirty="0">
                <a:solidFill>
                  <a:schemeClr val="bg1"/>
                </a:solidFill>
                <a:highlight>
                  <a:srgbClr val="40B4E8"/>
                </a:highlight>
              </a:rPr>
              <a:t>UNATI Trial: What Policymakers Need to Know</a:t>
            </a:r>
          </a:p>
          <a:p>
            <a:pPr>
              <a:lnSpc>
                <a:spcPct val="100000"/>
              </a:lnSpc>
            </a:pPr>
            <a:r>
              <a:rPr lang="en-SE" sz="1800" dirty="0"/>
              <a:t>A Large Alcohol Trial With Major Limitations</a:t>
            </a:r>
          </a:p>
          <a:p>
            <a:pPr>
              <a:lnSpc>
                <a:spcPct val="100000"/>
              </a:lnSpc>
            </a:pPr>
            <a:r>
              <a:rPr lang="en-SE" sz="1800" dirty="0"/>
              <a:t>What UNATI Does:</a:t>
            </a:r>
          </a:p>
          <a:p>
            <a:pPr lvl="1">
              <a:lnSpc>
                <a:spcPct val="100000"/>
              </a:lnSpc>
            </a:pPr>
            <a:r>
              <a:rPr lang="en-SE" sz="1800" dirty="0"/>
              <a:t>European Research Council-funded trial of 10,000+ alcohol users aged 50–75</a:t>
            </a:r>
          </a:p>
          <a:p>
            <a:pPr lvl="1">
              <a:lnSpc>
                <a:spcPct val="100000"/>
              </a:lnSpc>
            </a:pPr>
            <a:r>
              <a:rPr lang="en-SE" sz="1800" dirty="0"/>
              <a:t>Compares advice to abstain versus advice to continue moderate alcohol use</a:t>
            </a:r>
          </a:p>
          <a:p>
            <a:pPr lvl="1">
              <a:lnSpc>
                <a:spcPct val="100000"/>
              </a:lnSpc>
            </a:pPr>
            <a:r>
              <a:rPr lang="en-SE" sz="1800" dirty="0"/>
              <a:t>Focuses primarily on wine consumption within a Mediterranean lifestyle context</a:t>
            </a:r>
          </a:p>
          <a:p>
            <a:pPr lvl="1">
              <a:lnSpc>
                <a:spcPct val="100000"/>
              </a:lnSpc>
            </a:pPr>
            <a:r>
              <a:rPr lang="en-SE" sz="1800" dirty="0"/>
              <a:t>Designed as a non-inferiority trial: aims to show that moderate alcohol use is “not worse” than abstention</a:t>
            </a:r>
          </a:p>
          <a:p>
            <a:pPr eaLnBrk="0" fontAlgn="base" hangingPunct="0">
              <a:lnSpc>
                <a:spcPct val="100000"/>
              </a:lnSpc>
              <a:spcBef>
                <a:spcPct val="0"/>
              </a:spcBef>
              <a:spcAft>
                <a:spcPct val="0"/>
              </a:spcAft>
            </a:pPr>
            <a:endParaRPr lang="en-SE" altLang="en-SE" sz="2000" dirty="0"/>
          </a:p>
        </p:txBody>
      </p:sp>
      <p:sp>
        <p:nvSpPr>
          <p:cNvPr id="5" name="Rectangle 2">
            <a:extLst>
              <a:ext uri="{FF2B5EF4-FFF2-40B4-BE49-F238E27FC236}">
                <a16:creationId xmlns:a16="http://schemas.microsoft.com/office/drawing/2014/main" id="{BB40B3F2-BA07-89E2-C9C3-5B977E8FE20E}"/>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A62A6549-9D60-AE10-CDB6-6FCADED978B4}"/>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8571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C4EC1-B679-61CC-9749-F0EEE8CF792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4E07EE3-859E-3B9A-D25A-9615D63D4037}"/>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3563A96E-1F1B-0A4B-1B1B-180BC66CBC79}"/>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64607D5E-B035-AF57-914A-789365223755}"/>
              </a:ext>
            </a:extLst>
          </p:cNvPr>
          <p:cNvSpPr>
            <a:spLocks noGrp="1"/>
          </p:cNvSpPr>
          <p:nvPr>
            <p:ph sz="half" idx="1"/>
          </p:nvPr>
        </p:nvSpPr>
        <p:spPr>
          <a:xfrm>
            <a:off x="825500" y="1877329"/>
            <a:ext cx="5843156" cy="4315653"/>
          </a:xfrm>
        </p:spPr>
        <p:txBody>
          <a:bodyPr>
            <a:noAutofit/>
          </a:bodyPr>
          <a:lstStyle/>
          <a:p>
            <a:pPr marL="0" indent="0">
              <a:lnSpc>
                <a:spcPct val="100000"/>
              </a:lnSpc>
              <a:buNone/>
            </a:pPr>
            <a:r>
              <a:rPr lang="en-SE" sz="2000" b="1" dirty="0">
                <a:solidFill>
                  <a:schemeClr val="bg1"/>
                </a:solidFill>
                <a:highlight>
                  <a:srgbClr val="40B4E8"/>
                </a:highlight>
              </a:rPr>
              <a:t>UNATI Trial: What Policymakers Need to Know</a:t>
            </a:r>
          </a:p>
          <a:p>
            <a:pPr>
              <a:lnSpc>
                <a:spcPct val="100000"/>
              </a:lnSpc>
            </a:pPr>
            <a:r>
              <a:rPr lang="en-SE" sz="2000" dirty="0"/>
              <a:t>Study raises serious concerns in three domains:</a:t>
            </a:r>
          </a:p>
          <a:p>
            <a:pPr marL="800100" lvl="1" indent="-342900">
              <a:lnSpc>
                <a:spcPct val="100000"/>
              </a:lnSpc>
              <a:buFont typeface="+mj-lt"/>
              <a:buAutoNum type="arabicPeriod"/>
            </a:pPr>
            <a:r>
              <a:rPr lang="en-SE" sz="2000" dirty="0"/>
              <a:t>Structural design limitations that bias toward “non-inferiority.”</a:t>
            </a:r>
          </a:p>
          <a:p>
            <a:pPr marL="800100" lvl="1" indent="-342900">
              <a:lnSpc>
                <a:spcPct val="100000"/>
              </a:lnSpc>
              <a:buFont typeface="+mj-lt"/>
              <a:buAutoNum type="arabicPeriod"/>
            </a:pPr>
            <a:r>
              <a:rPr lang="en-SE" sz="2000" dirty="0"/>
              <a:t>Biased participant selection and limited public health relevance.</a:t>
            </a:r>
          </a:p>
          <a:p>
            <a:pPr marL="800100" lvl="1" indent="-342900">
              <a:lnSpc>
                <a:spcPct val="100000"/>
              </a:lnSpc>
              <a:buFont typeface="+mj-lt"/>
              <a:buAutoNum type="arabicPeriod"/>
            </a:pPr>
            <a:r>
              <a:rPr lang="en-SE" sz="2000" dirty="0"/>
              <a:t>Documented conflicts of interest and institutional embedding within industry-linked research ecosystems</a:t>
            </a:r>
          </a:p>
          <a:p>
            <a:pPr eaLnBrk="0" fontAlgn="base" hangingPunct="0">
              <a:lnSpc>
                <a:spcPct val="100000"/>
              </a:lnSpc>
              <a:spcBef>
                <a:spcPct val="0"/>
              </a:spcBef>
              <a:spcAft>
                <a:spcPct val="0"/>
              </a:spcAft>
            </a:pPr>
            <a:endParaRPr lang="en-SE" altLang="en-SE" sz="2000" dirty="0"/>
          </a:p>
        </p:txBody>
      </p:sp>
      <p:sp>
        <p:nvSpPr>
          <p:cNvPr id="5" name="Rectangle 2">
            <a:extLst>
              <a:ext uri="{FF2B5EF4-FFF2-40B4-BE49-F238E27FC236}">
                <a16:creationId xmlns:a16="http://schemas.microsoft.com/office/drawing/2014/main" id="{91A8117A-95BD-5B0A-1B59-93980CD9FC7D}"/>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BD84E29C-2F04-929F-7E39-BB619A6103DA}"/>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4942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3B4DC-CC0B-7A71-955D-202C0E77964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3AF28AB-1DE7-7BDD-0ED5-027C6F62779E}"/>
              </a:ext>
            </a:extLst>
          </p:cNvPr>
          <p:cNvPicPr>
            <a:picLocks noGrp="1" noChangeAspect="1"/>
          </p:cNvPicPr>
          <p:nvPr>
            <p:ph type="pic" sz="quarter" idx="14"/>
          </p:nvPr>
        </p:nvPicPr>
        <p:blipFill>
          <a:blip r:embed="rId3"/>
          <a:srcRect l="10112" r="10112"/>
          <a:stretch/>
        </p:blipFill>
        <p:spPr>
          <a:xfrm>
            <a:off x="6668656" y="-161365"/>
            <a:ext cx="5728447" cy="7180730"/>
          </a:xfrm>
        </p:spPr>
      </p:pic>
      <p:sp>
        <p:nvSpPr>
          <p:cNvPr id="2" name="Title 1">
            <a:extLst>
              <a:ext uri="{FF2B5EF4-FFF2-40B4-BE49-F238E27FC236}">
                <a16:creationId xmlns:a16="http://schemas.microsoft.com/office/drawing/2014/main" id="{FD0AA234-4B9F-5BE2-97A4-D0C350C2F9D6}"/>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THE ‘NO SAFE LEVEL’ FIGHT</a:t>
            </a:r>
          </a:p>
        </p:txBody>
      </p:sp>
      <p:sp>
        <p:nvSpPr>
          <p:cNvPr id="3" name="Content Placeholder 2">
            <a:extLst>
              <a:ext uri="{FF2B5EF4-FFF2-40B4-BE49-F238E27FC236}">
                <a16:creationId xmlns:a16="http://schemas.microsoft.com/office/drawing/2014/main" id="{BB980835-835A-4FCD-4388-15E7AB04D6CF}"/>
              </a:ext>
            </a:extLst>
          </p:cNvPr>
          <p:cNvSpPr>
            <a:spLocks noGrp="1"/>
          </p:cNvSpPr>
          <p:nvPr>
            <p:ph sz="half" idx="1"/>
          </p:nvPr>
        </p:nvSpPr>
        <p:spPr>
          <a:xfrm>
            <a:off x="825500" y="1683366"/>
            <a:ext cx="5843156" cy="4315653"/>
          </a:xfrm>
        </p:spPr>
        <p:txBody>
          <a:bodyPr>
            <a:noAutofit/>
          </a:bodyPr>
          <a:lstStyle/>
          <a:p>
            <a:pPr marL="0" indent="0">
              <a:lnSpc>
                <a:spcPct val="100000"/>
              </a:lnSpc>
              <a:buNone/>
            </a:pPr>
            <a:r>
              <a:rPr lang="en-SE" sz="1800" b="1" dirty="0">
                <a:solidFill>
                  <a:schemeClr val="bg1"/>
                </a:solidFill>
                <a:highlight>
                  <a:srgbClr val="40B4E8"/>
                </a:highlight>
              </a:rPr>
              <a:t>UNATI Trial: Concise Summary for Journalists</a:t>
            </a:r>
          </a:p>
          <a:p>
            <a:r>
              <a:rPr lang="en-SE" sz="1800" dirty="0"/>
              <a:t>Publicly funded, but several investigators have declared ties to wine- and beer-linked organizations</a:t>
            </a:r>
          </a:p>
          <a:p>
            <a:r>
              <a:rPr lang="en-SE" sz="1800" dirty="0"/>
              <a:t>Design makes it statistically easier to conclude alcohol is “not worse” than abstention</a:t>
            </a:r>
          </a:p>
          <a:p>
            <a:r>
              <a:rPr lang="en-SE" sz="1800" dirty="0"/>
              <a:t>Short time frame cannot detect major alcohol-related harms (cancer)</a:t>
            </a:r>
          </a:p>
          <a:p>
            <a:r>
              <a:rPr lang="en-SE" sz="1800" dirty="0"/>
              <a:t>Studies older, resilient alcohol users, not general population</a:t>
            </a:r>
          </a:p>
          <a:p>
            <a:r>
              <a:rPr lang="en-SE" sz="1800" dirty="0"/>
              <a:t>Industry-aligned platforms have already amplified study to promote wine-health narrative</a:t>
            </a:r>
          </a:p>
          <a:p>
            <a:r>
              <a:rPr lang="en-SE" sz="1800" dirty="0"/>
              <a:t>Key concerns: governance risk, structural bias, and policy misinterpretation</a:t>
            </a:r>
          </a:p>
          <a:p>
            <a:pPr eaLnBrk="0" fontAlgn="base" hangingPunct="0">
              <a:lnSpc>
                <a:spcPct val="100000"/>
              </a:lnSpc>
              <a:spcBef>
                <a:spcPct val="0"/>
              </a:spcBef>
              <a:spcAft>
                <a:spcPct val="0"/>
              </a:spcAft>
            </a:pPr>
            <a:endParaRPr lang="en-SE" altLang="en-SE" sz="2000" dirty="0"/>
          </a:p>
        </p:txBody>
      </p:sp>
      <p:sp>
        <p:nvSpPr>
          <p:cNvPr id="5" name="Rectangle 2">
            <a:extLst>
              <a:ext uri="{FF2B5EF4-FFF2-40B4-BE49-F238E27FC236}">
                <a16:creationId xmlns:a16="http://schemas.microsoft.com/office/drawing/2014/main" id="{EFC5BF00-7677-51A7-EC9D-47ADFEC50A9B}"/>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7D619B19-63FF-6248-94E2-4E98E3DC6BF9}"/>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1646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72466-F41B-11A3-A5F8-6CBCF905D78B}"/>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4051BB1-69B2-441F-7D12-806CCE9ACDD4}"/>
              </a:ext>
            </a:extLst>
          </p:cNvPr>
          <p:cNvPicPr>
            <a:picLocks noGrp="1" noChangeAspect="1"/>
          </p:cNvPicPr>
          <p:nvPr>
            <p:ph type="pic" sz="quarter" idx="14"/>
          </p:nvPr>
        </p:nvPicPr>
        <p:blipFill>
          <a:blip r:embed="rId3"/>
          <a:srcRect l="24813" r="33149"/>
          <a:stretch>
            <a:fillRect/>
          </a:stretch>
        </p:blipFill>
        <p:spPr>
          <a:xfrm>
            <a:off x="6668656" y="-161365"/>
            <a:ext cx="5728447" cy="7180730"/>
          </a:xfrm>
        </p:spPr>
      </p:pic>
      <p:sp>
        <p:nvSpPr>
          <p:cNvPr id="2" name="Title 1">
            <a:extLst>
              <a:ext uri="{FF2B5EF4-FFF2-40B4-BE49-F238E27FC236}">
                <a16:creationId xmlns:a16="http://schemas.microsoft.com/office/drawing/2014/main" id="{3677034E-35D5-0541-F882-6E57DFD9B8AF}"/>
              </a:ext>
            </a:extLst>
          </p:cNvPr>
          <p:cNvSpPr>
            <a:spLocks noGrp="1"/>
          </p:cNvSpPr>
          <p:nvPr>
            <p:ph type="title"/>
          </p:nvPr>
        </p:nvSpPr>
        <p:spPr>
          <a:xfrm>
            <a:off x="565150" y="551766"/>
            <a:ext cx="11061700" cy="1325563"/>
          </a:xfrm>
        </p:spPr>
        <p:txBody>
          <a:bodyPr>
            <a:noAutofit/>
          </a:bodyPr>
          <a:lstStyle/>
          <a:p>
            <a:pPr eaLnBrk="0" fontAlgn="base" hangingPunct="0">
              <a:lnSpc>
                <a:spcPct val="100000"/>
              </a:lnSpc>
              <a:spcAft>
                <a:spcPct val="0"/>
              </a:spcAft>
            </a:pPr>
            <a:r>
              <a:rPr lang="en-SE" altLang="en-SE" dirty="0"/>
              <a:t>WHEN SCIENCE PREVAILS</a:t>
            </a:r>
          </a:p>
        </p:txBody>
      </p:sp>
      <p:sp>
        <p:nvSpPr>
          <p:cNvPr id="3" name="Content Placeholder 2">
            <a:extLst>
              <a:ext uri="{FF2B5EF4-FFF2-40B4-BE49-F238E27FC236}">
                <a16:creationId xmlns:a16="http://schemas.microsoft.com/office/drawing/2014/main" id="{18E5A506-FDCC-DFA6-36CB-9C92E427A842}"/>
              </a:ext>
            </a:extLst>
          </p:cNvPr>
          <p:cNvSpPr>
            <a:spLocks noGrp="1"/>
          </p:cNvSpPr>
          <p:nvPr>
            <p:ph sz="half" idx="1"/>
          </p:nvPr>
        </p:nvSpPr>
        <p:spPr>
          <a:xfrm>
            <a:off x="825500" y="2027583"/>
            <a:ext cx="5843156" cy="3658561"/>
          </a:xfrm>
        </p:spPr>
        <p:txBody>
          <a:bodyPr>
            <a:noAutofit/>
          </a:bodyPr>
          <a:lstStyle/>
          <a:p>
            <a:pPr marL="0" indent="0" eaLnBrk="0" fontAlgn="base" hangingPunct="0">
              <a:lnSpc>
                <a:spcPct val="100000"/>
              </a:lnSpc>
              <a:spcBef>
                <a:spcPct val="0"/>
              </a:spcBef>
              <a:spcAft>
                <a:spcPct val="0"/>
              </a:spcAft>
              <a:buNone/>
            </a:pPr>
            <a:r>
              <a:rPr lang="en-GB" sz="2200" b="1" dirty="0">
                <a:solidFill>
                  <a:schemeClr val="bg1"/>
                </a:solidFill>
                <a:highlight>
                  <a:srgbClr val="26AF87"/>
                </a:highlight>
              </a:rPr>
              <a:t>Updated Mediterranean Diet Guidelines</a:t>
            </a:r>
          </a:p>
          <a:p>
            <a:pPr eaLnBrk="0" fontAlgn="base" hangingPunct="0">
              <a:lnSpc>
                <a:spcPct val="100000"/>
              </a:lnSpc>
              <a:spcBef>
                <a:spcPct val="0"/>
              </a:spcBef>
              <a:spcAft>
                <a:spcPct val="0"/>
              </a:spcAft>
            </a:pPr>
            <a:r>
              <a:rPr lang="en-GB" sz="2200" dirty="0"/>
              <a:t>Published in 2025, explicitly exclude alcohol, including wine, from their core recommendations</a:t>
            </a:r>
          </a:p>
          <a:p>
            <a:pPr eaLnBrk="0" fontAlgn="base" hangingPunct="0">
              <a:lnSpc>
                <a:spcPct val="100000"/>
              </a:lnSpc>
              <a:spcBef>
                <a:spcPct val="0"/>
              </a:spcBef>
              <a:spcAft>
                <a:spcPct val="0"/>
              </a:spcAft>
            </a:pPr>
            <a:r>
              <a:rPr lang="en-GB" sz="2200" dirty="0"/>
              <a:t>Authors cited growing evidence that already low-dose alcohol use increases cancer and cardiovascular risk and highlighted methodological limitations in earlier studies that appeared to show protective effects</a:t>
            </a:r>
            <a:endParaRPr lang="en-SE" altLang="en-SE" sz="2200" dirty="0"/>
          </a:p>
        </p:txBody>
      </p:sp>
      <p:sp>
        <p:nvSpPr>
          <p:cNvPr id="5" name="Rectangle 2">
            <a:extLst>
              <a:ext uri="{FF2B5EF4-FFF2-40B4-BE49-F238E27FC236}">
                <a16:creationId xmlns:a16="http://schemas.microsoft.com/office/drawing/2014/main" id="{BADADE4E-423B-2F57-7DA4-8E72A278F891}"/>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74B09567-BE5F-F3D7-1ADA-75BC5CA6E452}"/>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4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49D08-29DF-4C68-99C4-D1466030CB76}"/>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395119F-E4BA-D221-0C91-90B8843872B2}"/>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78895094-10F3-4CC4-80A3-52EDFBBAB323}"/>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043898A6-1EB6-2060-2870-57A4CDE0D936}"/>
              </a:ext>
            </a:extLst>
          </p:cNvPr>
          <p:cNvSpPr>
            <a:spLocks noGrp="1"/>
          </p:cNvSpPr>
          <p:nvPr>
            <p:ph sz="half" idx="1"/>
          </p:nvPr>
        </p:nvSpPr>
        <p:spPr>
          <a:xfrm>
            <a:off x="825500" y="1895915"/>
            <a:ext cx="5843156" cy="3490264"/>
          </a:xfrm>
        </p:spPr>
        <p:txBody>
          <a:bodyPr>
            <a:noAutofit/>
          </a:bodyPr>
          <a:lstStyle/>
          <a:p>
            <a:r>
              <a:rPr lang="en-GB" sz="2400" dirty="0"/>
              <a:t>Published in European Heart Journal (2026)</a:t>
            </a:r>
          </a:p>
          <a:p>
            <a:r>
              <a:rPr lang="en-GB" sz="2400" dirty="0"/>
              <a:t>Editorial by Tim Stockwell and Jinhui Zhao of the Canadian Institute for Substance Use Research</a:t>
            </a:r>
          </a:p>
          <a:p>
            <a:r>
              <a:rPr lang="en-GB" sz="2400" dirty="0"/>
              <a:t>Identifies three methodological flaws in a new study claiming daily wine consumption reduces cardiovascular and all-cause mortality risk among people following a Mediterranean diet</a:t>
            </a:r>
          </a:p>
        </p:txBody>
      </p:sp>
      <p:sp>
        <p:nvSpPr>
          <p:cNvPr id="5" name="Rectangle 2">
            <a:extLst>
              <a:ext uri="{FF2B5EF4-FFF2-40B4-BE49-F238E27FC236}">
                <a16:creationId xmlns:a16="http://schemas.microsoft.com/office/drawing/2014/main" id="{812C34A7-2F93-D411-3498-70ABFEFED4A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2219ADF5-D324-46F8-0BB2-F30B9D020B7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A40BC206-573E-99B2-24AB-5C543EF3D6C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DB2F6763-07F2-F31C-E14C-AA664FF069C2}"/>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B84F3485-86C5-4B08-4999-0AB8CE5C9A2D}"/>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B62A73B4-8893-9423-DC35-82554BAD730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D3DA609C-5852-A342-C03C-AA1AA037EC7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98A84C87-029E-CEDC-A821-354E6B5707BF}"/>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0DDAB6B3-647C-732D-C88C-AB6FB79EBB4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7555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420200-84E1-E14B-BA2F-F17417432BB4}"/>
              </a:ext>
            </a:extLst>
          </p:cNvPr>
          <p:cNvPicPr>
            <a:picLocks noChangeAspect="1"/>
          </p:cNvPicPr>
          <p:nvPr/>
        </p:nvPicPr>
        <p:blipFill>
          <a:blip r:embed="rId3"/>
          <a:srcRect t="20766" b="20766"/>
          <a:stretch/>
        </p:blipFill>
        <p:spPr>
          <a:xfrm>
            <a:off x="0" y="707833"/>
            <a:ext cx="12046032" cy="5442333"/>
          </a:xfrm>
          <a:prstGeom prst="rect">
            <a:avLst/>
          </a:prstGeom>
        </p:spPr>
      </p:pic>
      <p:sp>
        <p:nvSpPr>
          <p:cNvPr id="7" name="Oval 6">
            <a:extLst>
              <a:ext uri="{FF2B5EF4-FFF2-40B4-BE49-F238E27FC236}">
                <a16:creationId xmlns:a16="http://schemas.microsoft.com/office/drawing/2014/main" id="{18756DEF-2654-C24D-AF78-8A55F314A50D}"/>
              </a:ext>
            </a:extLst>
          </p:cNvPr>
          <p:cNvSpPr/>
          <p:nvPr/>
        </p:nvSpPr>
        <p:spPr>
          <a:xfrm>
            <a:off x="5662670" y="3462050"/>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Oval 7">
            <a:extLst>
              <a:ext uri="{FF2B5EF4-FFF2-40B4-BE49-F238E27FC236}">
                <a16:creationId xmlns:a16="http://schemas.microsoft.com/office/drawing/2014/main" id="{BFF3A946-A7BC-8C4E-9800-97AEA2161702}"/>
              </a:ext>
            </a:extLst>
          </p:cNvPr>
          <p:cNvSpPr/>
          <p:nvPr/>
        </p:nvSpPr>
        <p:spPr>
          <a:xfrm>
            <a:off x="5253209" y="3230696"/>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Oval 8">
            <a:extLst>
              <a:ext uri="{FF2B5EF4-FFF2-40B4-BE49-F238E27FC236}">
                <a16:creationId xmlns:a16="http://schemas.microsoft.com/office/drawing/2014/main" id="{624AAA16-8F42-5742-BA5F-D7ADB8FA8DA6}"/>
              </a:ext>
            </a:extLst>
          </p:cNvPr>
          <p:cNvSpPr/>
          <p:nvPr/>
        </p:nvSpPr>
        <p:spPr>
          <a:xfrm>
            <a:off x="6850655" y="3663107"/>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5F21A288-0C87-9C47-9793-FE1A7A31C1D0}"/>
              </a:ext>
            </a:extLst>
          </p:cNvPr>
          <p:cNvSpPr/>
          <p:nvPr/>
        </p:nvSpPr>
        <p:spPr>
          <a:xfrm>
            <a:off x="6509131" y="4242410"/>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Oval 10">
            <a:extLst>
              <a:ext uri="{FF2B5EF4-FFF2-40B4-BE49-F238E27FC236}">
                <a16:creationId xmlns:a16="http://schemas.microsoft.com/office/drawing/2014/main" id="{EDC242F2-512E-684B-BBC8-A92BE30A1C8C}"/>
              </a:ext>
            </a:extLst>
          </p:cNvPr>
          <p:cNvSpPr/>
          <p:nvPr/>
        </p:nvSpPr>
        <p:spPr>
          <a:xfrm>
            <a:off x="6255743" y="4011056"/>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5454432A-B6FB-F84E-AA20-0A055E68CE1C}"/>
              </a:ext>
            </a:extLst>
          </p:cNvPr>
          <p:cNvSpPr/>
          <p:nvPr/>
        </p:nvSpPr>
        <p:spPr>
          <a:xfrm>
            <a:off x="6011540" y="3428999"/>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5C847A9D-168A-0942-B2DC-7BB7ECFC106B}"/>
              </a:ext>
            </a:extLst>
          </p:cNvPr>
          <p:cNvSpPr/>
          <p:nvPr/>
        </p:nvSpPr>
        <p:spPr>
          <a:xfrm>
            <a:off x="6525665" y="3547430"/>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930CA3E9-10FD-C144-8DAA-3EA49DF391D8}"/>
              </a:ext>
            </a:extLst>
          </p:cNvPr>
          <p:cNvSpPr/>
          <p:nvPr/>
        </p:nvSpPr>
        <p:spPr>
          <a:xfrm>
            <a:off x="6525665" y="3909149"/>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Oval 14">
            <a:extLst>
              <a:ext uri="{FF2B5EF4-FFF2-40B4-BE49-F238E27FC236}">
                <a16:creationId xmlns:a16="http://schemas.microsoft.com/office/drawing/2014/main" id="{00A25750-0956-914F-A4E7-AAC900ACD5BC}"/>
              </a:ext>
            </a:extLst>
          </p:cNvPr>
          <p:cNvSpPr/>
          <p:nvPr/>
        </p:nvSpPr>
        <p:spPr>
          <a:xfrm>
            <a:off x="9112336" y="3428999"/>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9396CA69-19A2-9340-B914-E2251C311C7A}"/>
              </a:ext>
            </a:extLst>
          </p:cNvPr>
          <p:cNvSpPr/>
          <p:nvPr/>
        </p:nvSpPr>
        <p:spPr>
          <a:xfrm>
            <a:off x="8191499" y="3577727"/>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Oval 16">
            <a:extLst>
              <a:ext uri="{FF2B5EF4-FFF2-40B4-BE49-F238E27FC236}">
                <a16:creationId xmlns:a16="http://schemas.microsoft.com/office/drawing/2014/main" id="{9FD082EC-1D9D-FA47-A68E-BF9AB8E08A6C}"/>
              </a:ext>
            </a:extLst>
          </p:cNvPr>
          <p:cNvSpPr/>
          <p:nvPr/>
        </p:nvSpPr>
        <p:spPr>
          <a:xfrm>
            <a:off x="6646852" y="2001393"/>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Oval 17">
            <a:extLst>
              <a:ext uri="{FF2B5EF4-FFF2-40B4-BE49-F238E27FC236}">
                <a16:creationId xmlns:a16="http://schemas.microsoft.com/office/drawing/2014/main" id="{59995A51-0245-114F-B2DC-C6EF8343EB4F}"/>
              </a:ext>
            </a:extLst>
          </p:cNvPr>
          <p:cNvSpPr/>
          <p:nvPr/>
        </p:nvSpPr>
        <p:spPr>
          <a:xfrm>
            <a:off x="6665211" y="2177663"/>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Oval 18">
            <a:extLst>
              <a:ext uri="{FF2B5EF4-FFF2-40B4-BE49-F238E27FC236}">
                <a16:creationId xmlns:a16="http://schemas.microsoft.com/office/drawing/2014/main" id="{54ADCBDF-8156-C54C-9D48-8C6E744ADE54}"/>
              </a:ext>
            </a:extLst>
          </p:cNvPr>
          <p:cNvSpPr/>
          <p:nvPr/>
        </p:nvSpPr>
        <p:spPr>
          <a:xfrm>
            <a:off x="6024389" y="2308491"/>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Oval 19">
            <a:extLst>
              <a:ext uri="{FF2B5EF4-FFF2-40B4-BE49-F238E27FC236}">
                <a16:creationId xmlns:a16="http://schemas.microsoft.com/office/drawing/2014/main" id="{4A4DE69D-1726-FA45-B0B6-5676558FD5F1}"/>
              </a:ext>
            </a:extLst>
          </p:cNvPr>
          <p:cNvSpPr/>
          <p:nvPr/>
        </p:nvSpPr>
        <p:spPr>
          <a:xfrm>
            <a:off x="6231884" y="2001393"/>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Oval 20">
            <a:extLst>
              <a:ext uri="{FF2B5EF4-FFF2-40B4-BE49-F238E27FC236}">
                <a16:creationId xmlns:a16="http://schemas.microsoft.com/office/drawing/2014/main" id="{C590E4A3-2361-0944-9CF5-86C21D7E9082}"/>
              </a:ext>
            </a:extLst>
          </p:cNvPr>
          <p:cNvSpPr/>
          <p:nvPr/>
        </p:nvSpPr>
        <p:spPr>
          <a:xfrm>
            <a:off x="6476083" y="2305049"/>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Oval 21">
            <a:extLst>
              <a:ext uri="{FF2B5EF4-FFF2-40B4-BE49-F238E27FC236}">
                <a16:creationId xmlns:a16="http://schemas.microsoft.com/office/drawing/2014/main" id="{1711E047-78E2-8E42-A3E2-E4FCF0B57603}"/>
              </a:ext>
            </a:extLst>
          </p:cNvPr>
          <p:cNvSpPr/>
          <p:nvPr/>
        </p:nvSpPr>
        <p:spPr>
          <a:xfrm>
            <a:off x="6375092" y="2391347"/>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Oval 23">
            <a:extLst>
              <a:ext uri="{FF2B5EF4-FFF2-40B4-BE49-F238E27FC236}">
                <a16:creationId xmlns:a16="http://schemas.microsoft.com/office/drawing/2014/main" id="{7F128665-873B-904B-A271-E29E0E424DB2}"/>
              </a:ext>
            </a:extLst>
          </p:cNvPr>
          <p:cNvSpPr/>
          <p:nvPr/>
        </p:nvSpPr>
        <p:spPr>
          <a:xfrm>
            <a:off x="6189641" y="2371151"/>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Oval 24">
            <a:extLst>
              <a:ext uri="{FF2B5EF4-FFF2-40B4-BE49-F238E27FC236}">
                <a16:creationId xmlns:a16="http://schemas.microsoft.com/office/drawing/2014/main" id="{383A4F6F-855E-6E4C-A343-794F185CC635}"/>
              </a:ext>
            </a:extLst>
          </p:cNvPr>
          <p:cNvSpPr/>
          <p:nvPr/>
        </p:nvSpPr>
        <p:spPr>
          <a:xfrm>
            <a:off x="5925236" y="2007592"/>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Oval 25">
            <a:extLst>
              <a:ext uri="{FF2B5EF4-FFF2-40B4-BE49-F238E27FC236}">
                <a16:creationId xmlns:a16="http://schemas.microsoft.com/office/drawing/2014/main" id="{F78C2D8D-76C9-DE45-9884-2DC6620308F1}"/>
              </a:ext>
            </a:extLst>
          </p:cNvPr>
          <p:cNvSpPr/>
          <p:nvPr/>
        </p:nvSpPr>
        <p:spPr>
          <a:xfrm>
            <a:off x="6696421" y="3527924"/>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Oval 26">
            <a:extLst>
              <a:ext uri="{FF2B5EF4-FFF2-40B4-BE49-F238E27FC236}">
                <a16:creationId xmlns:a16="http://schemas.microsoft.com/office/drawing/2014/main" id="{566432CE-B65C-F04D-86F8-3BB96D025AD3}"/>
              </a:ext>
            </a:extLst>
          </p:cNvPr>
          <p:cNvSpPr/>
          <p:nvPr/>
        </p:nvSpPr>
        <p:spPr>
          <a:xfrm>
            <a:off x="2906616" y="3282103"/>
            <a:ext cx="119799" cy="119799"/>
          </a:xfrm>
          <a:prstGeom prst="ellipse">
            <a:avLst/>
          </a:prstGeom>
          <a:solidFill>
            <a:srgbClr val="006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Oval 28">
            <a:extLst>
              <a:ext uri="{FF2B5EF4-FFF2-40B4-BE49-F238E27FC236}">
                <a16:creationId xmlns:a16="http://schemas.microsoft.com/office/drawing/2014/main" id="{D780E56E-6756-E649-B10B-64B3646CBBFE}"/>
              </a:ext>
            </a:extLst>
          </p:cNvPr>
          <p:cNvSpPr/>
          <p:nvPr/>
        </p:nvSpPr>
        <p:spPr>
          <a:xfrm>
            <a:off x="3923366" y="844622"/>
            <a:ext cx="4772148" cy="4772148"/>
          </a:xfrm>
          <a:prstGeom prst="ellipse">
            <a:avLst/>
          </a:prstGeom>
          <a:solidFill>
            <a:srgbClr val="40B4E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0" b="1" dirty="0">
                <a:solidFill>
                  <a:srgbClr val="DC3F7F"/>
                </a:solidFill>
                <a:latin typeface="Futura" panose="020B0602020204020303" pitchFamily="34" charset="-79"/>
                <a:cs typeface="Futura" panose="020B0602020204020303" pitchFamily="34" charset="-79"/>
              </a:rPr>
              <a:t>50+</a:t>
            </a:r>
          </a:p>
          <a:p>
            <a:pPr algn="ctr"/>
            <a:r>
              <a:rPr lang="sv-SE" sz="4000" b="1" dirty="0">
                <a:solidFill>
                  <a:srgbClr val="DC3F7F"/>
                </a:solidFill>
                <a:latin typeface="Futura" panose="020B0602020204020303" pitchFamily="34" charset="-79"/>
                <a:cs typeface="Futura" panose="020B0602020204020303" pitchFamily="34" charset="-79"/>
              </a:rPr>
              <a:t>COUNTRIES</a:t>
            </a:r>
          </a:p>
          <a:p>
            <a:pPr algn="ctr"/>
            <a:endParaRPr lang="sv-SE" dirty="0"/>
          </a:p>
        </p:txBody>
      </p:sp>
      <p:sp>
        <p:nvSpPr>
          <p:cNvPr id="2" name="Title 1">
            <a:extLst>
              <a:ext uri="{FF2B5EF4-FFF2-40B4-BE49-F238E27FC236}">
                <a16:creationId xmlns:a16="http://schemas.microsoft.com/office/drawing/2014/main" id="{DF45B7E3-DC2B-069A-4AA7-563D5F945336}"/>
              </a:ext>
            </a:extLst>
          </p:cNvPr>
          <p:cNvSpPr>
            <a:spLocks noGrp="1"/>
          </p:cNvSpPr>
          <p:nvPr>
            <p:ph type="title"/>
          </p:nvPr>
        </p:nvSpPr>
        <p:spPr>
          <a:xfrm>
            <a:off x="838200" y="365125"/>
            <a:ext cx="10515600" cy="1325563"/>
          </a:xfrm>
        </p:spPr>
        <p:txBody>
          <a:bodyPr>
            <a:normAutofit/>
          </a:bodyPr>
          <a:lstStyle/>
          <a:p>
            <a:r>
              <a:rPr lang="sv-SE" dirty="0"/>
              <a:t>ALCOHOL POLICY ADVOCACY SUPPORT</a:t>
            </a:r>
          </a:p>
        </p:txBody>
      </p:sp>
    </p:spTree>
    <p:extLst>
      <p:ext uri="{BB962C8B-B14F-4D97-AF65-F5344CB8AC3E}">
        <p14:creationId xmlns:p14="http://schemas.microsoft.com/office/powerpoint/2010/main" val="163332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P spid="27"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83109-B4F2-BD9A-1899-790F3957A48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6E4BCD3-3FB5-5F49-2001-083C39F286C3}"/>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8B41D9DD-5399-E597-C284-20DB3E44418A}"/>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657F9E35-D3E7-06F6-F839-77B1D2170F02}"/>
              </a:ext>
            </a:extLst>
          </p:cNvPr>
          <p:cNvSpPr>
            <a:spLocks noGrp="1"/>
          </p:cNvSpPr>
          <p:nvPr>
            <p:ph sz="half" idx="1"/>
          </p:nvPr>
        </p:nvSpPr>
        <p:spPr>
          <a:xfrm>
            <a:off x="825500" y="2203563"/>
            <a:ext cx="5843156" cy="3490264"/>
          </a:xfrm>
        </p:spPr>
        <p:txBody>
          <a:bodyPr>
            <a:noAutofit/>
          </a:bodyPr>
          <a:lstStyle/>
          <a:p>
            <a:pPr marL="0" indent="0">
              <a:buNone/>
            </a:pPr>
            <a:r>
              <a:rPr lang="en-GB" sz="2400" b="1" dirty="0">
                <a:solidFill>
                  <a:schemeClr val="bg1"/>
                </a:solidFill>
                <a:highlight>
                  <a:srgbClr val="DC3F7F"/>
                </a:highlight>
              </a:rPr>
              <a:t>Flaw 1: Biased comparison group</a:t>
            </a:r>
          </a:p>
          <a:p>
            <a:r>
              <a:rPr lang="en-GB" sz="2400" dirty="0"/>
              <a:t>Wine consumers are systematically healthier than non-consumers for reasons unrelated to alcohol, such as higher income and better healthcare access, which inflates apparent benefits</a:t>
            </a:r>
          </a:p>
        </p:txBody>
      </p:sp>
      <p:sp>
        <p:nvSpPr>
          <p:cNvPr id="5" name="Rectangle 2">
            <a:extLst>
              <a:ext uri="{FF2B5EF4-FFF2-40B4-BE49-F238E27FC236}">
                <a16:creationId xmlns:a16="http://schemas.microsoft.com/office/drawing/2014/main" id="{5515CA23-9B0D-871A-B96E-02B46ED20F2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757D26AF-E4B9-26F7-D9D6-485D1FF15AE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1D8474C-44F6-5036-E91E-E96370C5507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4C3CEFD-3B04-D767-A3ED-31A61AB7D44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FB0F28C9-3C48-C89E-3D2A-5754F3EED769}"/>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BEA5F48C-4988-AB59-C701-DE1F3D4B697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5FA3D2F3-FA98-7C66-5599-6C0D655EBC7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06AEFB84-FE2C-DD81-5937-596EAA67A80E}"/>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E307D78A-5E84-BF5D-0291-8E025DBDC5E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1274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62D9F-8BF2-78C1-6D39-28953E13F166}"/>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78B5294-33B1-2C04-C651-F5FA068C76EA}"/>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82454FC9-9C74-0DDF-7A7A-AABC1575750B}"/>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541B85D8-C131-C33A-E2CF-86C92224F293}"/>
              </a:ext>
            </a:extLst>
          </p:cNvPr>
          <p:cNvSpPr>
            <a:spLocks noGrp="1"/>
          </p:cNvSpPr>
          <p:nvPr>
            <p:ph sz="half" idx="1"/>
          </p:nvPr>
        </p:nvSpPr>
        <p:spPr>
          <a:xfrm>
            <a:off x="825500" y="2203563"/>
            <a:ext cx="5843156" cy="3490264"/>
          </a:xfrm>
        </p:spPr>
        <p:txBody>
          <a:bodyPr>
            <a:noAutofit/>
          </a:bodyPr>
          <a:lstStyle/>
          <a:p>
            <a:pPr marL="0" indent="0">
              <a:buNone/>
            </a:pPr>
            <a:r>
              <a:rPr lang="en-GB" sz="2400" b="1" dirty="0">
                <a:solidFill>
                  <a:schemeClr val="bg1"/>
                </a:solidFill>
                <a:highlight>
                  <a:srgbClr val="DC3F7F"/>
                </a:highlight>
              </a:rPr>
              <a:t>Flaw 2 The "sick quitter" effect:</a:t>
            </a:r>
          </a:p>
          <a:p>
            <a:r>
              <a:rPr lang="en-GB" sz="2400" dirty="0"/>
              <a:t>People who quit or reduce alcohol use tend to have poor health profiles, meaning the abstainer reference group is biased toward ill health</a:t>
            </a:r>
          </a:p>
          <a:p>
            <a:r>
              <a:rPr lang="en-GB" sz="2400" dirty="0"/>
              <a:t>Makes alcohol consumers appear healthier by comparison</a:t>
            </a:r>
          </a:p>
        </p:txBody>
      </p:sp>
      <p:sp>
        <p:nvSpPr>
          <p:cNvPr id="5" name="Rectangle 2">
            <a:extLst>
              <a:ext uri="{FF2B5EF4-FFF2-40B4-BE49-F238E27FC236}">
                <a16:creationId xmlns:a16="http://schemas.microsoft.com/office/drawing/2014/main" id="{B50DD875-AE79-F4C6-6D10-8967ECCFEFB3}"/>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A5AB279F-DA39-76A7-3376-3D49B2FC7053}"/>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2285C25-6223-6B90-EBF8-3BE41A02B09B}"/>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4A6D4B51-2C8A-5D67-7102-BA92F015532F}"/>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B5A1DC0C-A969-313E-62FE-0CCB6AC7AE3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8FA2D61D-5C84-93F4-D0E9-8D14D1E7E72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14F98DDB-D030-ACB1-FAB5-BC35246FBCF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8A4FED5E-C508-1B79-BFB1-CE66CA3E3A7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CC93368B-1BC0-A42F-A55D-4DEF8453CA9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1362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B4331-9D0C-9953-200F-6D63B31A636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1112B36-006E-0A3D-1881-DD210E2D6E56}"/>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4FA98E83-D786-9E0D-8D5E-EED59B651A20}"/>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A2C47EA0-B715-58B2-0344-A199D6C8E873}"/>
              </a:ext>
            </a:extLst>
          </p:cNvPr>
          <p:cNvSpPr>
            <a:spLocks noGrp="1"/>
          </p:cNvSpPr>
          <p:nvPr>
            <p:ph sz="half" idx="1"/>
          </p:nvPr>
        </p:nvSpPr>
        <p:spPr>
          <a:xfrm>
            <a:off x="825500" y="2203563"/>
            <a:ext cx="5843156" cy="3490264"/>
          </a:xfrm>
        </p:spPr>
        <p:txBody>
          <a:bodyPr>
            <a:noAutofit/>
          </a:bodyPr>
          <a:lstStyle/>
          <a:p>
            <a:pPr marL="0" indent="0">
              <a:buNone/>
            </a:pPr>
            <a:r>
              <a:rPr lang="en-GB" sz="2400" b="1" dirty="0">
                <a:solidFill>
                  <a:schemeClr val="bg1"/>
                </a:solidFill>
                <a:highlight>
                  <a:srgbClr val="DC3F7F"/>
                </a:highlight>
              </a:rPr>
              <a:t>Flaw 3 Age bias</a:t>
            </a:r>
          </a:p>
          <a:p>
            <a:r>
              <a:rPr lang="en-GB" sz="2400" dirty="0"/>
              <a:t>Apparent protective effects of low-volume alcohol use are more likely to appear in older cohorts, where the abstainer group increasingly fills with people who stopped consuming alcohol due to illness and frailty</a:t>
            </a:r>
          </a:p>
        </p:txBody>
      </p:sp>
      <p:sp>
        <p:nvSpPr>
          <p:cNvPr id="5" name="Rectangle 2">
            <a:extLst>
              <a:ext uri="{FF2B5EF4-FFF2-40B4-BE49-F238E27FC236}">
                <a16:creationId xmlns:a16="http://schemas.microsoft.com/office/drawing/2014/main" id="{3248EA3F-715F-5B01-73E5-87B6BE244D07}"/>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5D9E7D1D-8A48-63C1-4D7E-8BBDAEC55314}"/>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07D8D395-52F2-41AF-4DAE-7DA53339341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D94F41BF-9144-9847-9E5F-C8C12032BEFB}"/>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4D4C238A-D8EA-107F-3993-6E4F3958F0B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F55E27CB-1016-B032-EE90-0C76E8C386D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01D36C7E-1194-5000-6425-25297D4F7B73}"/>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60B2F82B-5ABE-D946-9C33-4561E468E8AA}"/>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DE5441AD-D2F2-88F2-1495-63851EDA7A7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6770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13E1C-AB2A-87DF-255C-369DE8F37939}"/>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C6725E-DAC0-F913-2668-50D37E3D984D}"/>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91484DC5-E9EC-49CD-60D8-BC2E5C46A952}"/>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178AB79C-6161-361F-9BEC-3565B5335097}"/>
              </a:ext>
            </a:extLst>
          </p:cNvPr>
          <p:cNvSpPr>
            <a:spLocks noGrp="1"/>
          </p:cNvSpPr>
          <p:nvPr>
            <p:ph sz="half" idx="1"/>
          </p:nvPr>
        </p:nvSpPr>
        <p:spPr>
          <a:xfrm>
            <a:off x="825500" y="2203563"/>
            <a:ext cx="5843156" cy="3490264"/>
          </a:xfrm>
        </p:spPr>
        <p:txBody>
          <a:bodyPr>
            <a:noAutofit/>
          </a:bodyPr>
          <a:lstStyle/>
          <a:p>
            <a:pPr marL="0" indent="0">
              <a:lnSpc>
                <a:spcPct val="100000"/>
              </a:lnSpc>
              <a:buNone/>
            </a:pPr>
            <a:r>
              <a:rPr lang="en-GB" sz="1800" b="1" dirty="0">
                <a:solidFill>
                  <a:schemeClr val="bg1"/>
                </a:solidFill>
                <a:highlight>
                  <a:srgbClr val="DC3F7F"/>
                </a:highlight>
              </a:rPr>
              <a:t>When Bias Is Removed, the Apparent Benefits Disappear</a:t>
            </a:r>
          </a:p>
          <a:p>
            <a:pPr>
              <a:lnSpc>
                <a:spcPct val="100000"/>
              </a:lnSpc>
            </a:pPr>
            <a:r>
              <a:rPr lang="en-GB" sz="1800" dirty="0"/>
              <a:t>When a reference group of very light consumers (rather than abstainers) is used, the apparent mortality benefit of moderate alcohol consumption becomes non-significant</a:t>
            </a:r>
          </a:p>
          <a:p>
            <a:pPr>
              <a:lnSpc>
                <a:spcPct val="100000"/>
              </a:lnSpc>
            </a:pPr>
            <a:r>
              <a:rPr lang="en-GB" sz="1800" b="1" dirty="0"/>
              <a:t>In the younger SUN cohort – less susceptible to lifetime selection bias – moderate alcohol consumers showed a significant 50% increase in all-cause mortality risk compared to very light consumers</a:t>
            </a:r>
          </a:p>
        </p:txBody>
      </p:sp>
      <p:sp>
        <p:nvSpPr>
          <p:cNvPr id="5" name="Rectangle 2">
            <a:extLst>
              <a:ext uri="{FF2B5EF4-FFF2-40B4-BE49-F238E27FC236}">
                <a16:creationId xmlns:a16="http://schemas.microsoft.com/office/drawing/2014/main" id="{3F9F55D2-420C-5A1A-4CB6-527D6C1F44C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2EA36569-AFBA-4DBE-A626-3DF4DFD35AB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4EF31BA-173A-3ABC-0A40-21551FF53A3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602D08D4-E293-4106-3D0F-A6E17C1740F8}"/>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74E0A0B1-2D6D-AF2A-5C33-3F1802205661}"/>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9904A3F1-0ABB-CCF3-26FE-B9AC34FD4B9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A818EA8C-D69C-19B7-7C1B-D7E7D3522C4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349C1CB6-E28C-82A4-55E2-6A8CD4E5AF1D}"/>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CFEF580E-F032-8E2D-812C-D12513426960}"/>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2301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41A55-C219-5EFC-9832-593E23C2CE0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A03CD36C-F74C-D56E-8580-61C2392D1ABB}"/>
              </a:ext>
            </a:extLst>
          </p:cNvPr>
          <p:cNvPicPr>
            <a:picLocks noGrp="1" noChangeAspect="1"/>
          </p:cNvPicPr>
          <p:nvPr>
            <p:ph type="pic" sz="quarter" idx="14"/>
          </p:nvPr>
        </p:nvPicPr>
        <p:blipFill>
          <a:blip r:embed="rId3"/>
          <a:srcRect l="3391" t="-2247" r="16833" b="2247"/>
          <a:stretch>
            <a:fillRect/>
          </a:stretch>
        </p:blipFill>
        <p:spPr>
          <a:xfrm>
            <a:off x="6668656" y="-161365"/>
            <a:ext cx="5728447" cy="7180730"/>
          </a:xfrm>
        </p:spPr>
      </p:pic>
      <p:sp>
        <p:nvSpPr>
          <p:cNvPr id="2" name="Title 1">
            <a:extLst>
              <a:ext uri="{FF2B5EF4-FFF2-40B4-BE49-F238E27FC236}">
                <a16:creationId xmlns:a16="http://schemas.microsoft.com/office/drawing/2014/main" id="{F0C14DD5-59A4-3B32-64DD-D7D21F6BDF59}"/>
              </a:ext>
            </a:extLst>
          </p:cNvPr>
          <p:cNvSpPr>
            <a:spLocks noGrp="1"/>
          </p:cNvSpPr>
          <p:nvPr>
            <p:ph type="title"/>
          </p:nvPr>
        </p:nvSpPr>
        <p:spPr>
          <a:xfrm>
            <a:off x="565150" y="570352"/>
            <a:ext cx="11061700" cy="1325563"/>
          </a:xfrm>
        </p:spPr>
        <p:txBody>
          <a:bodyPr>
            <a:noAutofit/>
          </a:bodyPr>
          <a:lstStyle/>
          <a:p>
            <a:r>
              <a:rPr lang="en-GB" dirty="0">
                <a:highlight>
                  <a:srgbClr val="26AF87"/>
                </a:highlight>
              </a:rPr>
              <a:t>NEW STUDY CHALLENGES CLAIMS THAT WINE HAS HEALTH BENEFITS</a:t>
            </a:r>
          </a:p>
        </p:txBody>
      </p:sp>
      <p:sp>
        <p:nvSpPr>
          <p:cNvPr id="3" name="Content Placeholder 2">
            <a:extLst>
              <a:ext uri="{FF2B5EF4-FFF2-40B4-BE49-F238E27FC236}">
                <a16:creationId xmlns:a16="http://schemas.microsoft.com/office/drawing/2014/main" id="{23EE0D43-2B3D-38F3-5D5D-64A74731A03B}"/>
              </a:ext>
            </a:extLst>
          </p:cNvPr>
          <p:cNvSpPr>
            <a:spLocks noGrp="1"/>
          </p:cNvSpPr>
          <p:nvPr>
            <p:ph sz="half" idx="1"/>
          </p:nvPr>
        </p:nvSpPr>
        <p:spPr>
          <a:xfrm>
            <a:off x="825500" y="2106581"/>
            <a:ext cx="5843156" cy="3490264"/>
          </a:xfrm>
        </p:spPr>
        <p:txBody>
          <a:bodyPr>
            <a:noAutofit/>
          </a:bodyPr>
          <a:lstStyle/>
          <a:p>
            <a:pPr marL="0" indent="0">
              <a:lnSpc>
                <a:spcPct val="100000"/>
              </a:lnSpc>
              <a:buNone/>
            </a:pPr>
            <a:r>
              <a:rPr lang="en-GB" sz="1800" b="1" dirty="0">
                <a:solidFill>
                  <a:schemeClr val="bg1"/>
                </a:solidFill>
                <a:highlight>
                  <a:srgbClr val="DC3F7F"/>
                </a:highlight>
              </a:rPr>
              <a:t>When Bias Is Removed, the Apparent Benefits Disappear</a:t>
            </a:r>
          </a:p>
          <a:p>
            <a:pPr>
              <a:lnSpc>
                <a:spcPct val="100000"/>
              </a:lnSpc>
            </a:pPr>
            <a:r>
              <a:rPr lang="en-GB" sz="1800" dirty="0"/>
              <a:t>No pooled wine vs non-wine comparison across the full sample showed significant differences in mortality risk </a:t>
            </a:r>
          </a:p>
          <a:p>
            <a:pPr>
              <a:lnSpc>
                <a:spcPct val="100000"/>
              </a:lnSpc>
            </a:pPr>
            <a:r>
              <a:rPr lang="en-GB" sz="1800" dirty="0"/>
              <a:t>Apparent health benefits linked with low-volume alcohol use can be generated or contradicted entirely depending on methodological choices — particularly the choice of reference group and cohort age</a:t>
            </a:r>
          </a:p>
          <a:p>
            <a:pPr marL="0" indent="0">
              <a:lnSpc>
                <a:spcPct val="100000"/>
              </a:lnSpc>
              <a:buNone/>
            </a:pPr>
            <a:r>
              <a:rPr lang="en-GB" sz="1800" dirty="0"/>
              <a:t>Source: Stockwell T, Zhao J. European Heart Journal (2026). </a:t>
            </a:r>
            <a:r>
              <a:rPr lang="en-GB" sz="1800" dirty="0">
                <a:hlinkClick r:id="rId4"/>
              </a:rPr>
              <a:t>https://doi.org/10.1093/eurheartj/ehag253</a:t>
            </a:r>
            <a:endParaRPr lang="en-GB" sz="1800" dirty="0"/>
          </a:p>
        </p:txBody>
      </p:sp>
      <p:sp>
        <p:nvSpPr>
          <p:cNvPr id="5" name="Rectangle 2">
            <a:extLst>
              <a:ext uri="{FF2B5EF4-FFF2-40B4-BE49-F238E27FC236}">
                <a16:creationId xmlns:a16="http://schemas.microsoft.com/office/drawing/2014/main" id="{F8DC77A2-8BD6-0909-9495-D9238E5555A5}"/>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B04B72CE-00C6-8D72-E4EB-D4CA13DA94E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2A75CC00-E8DA-41B9-B001-E78E9060069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DF0A522-7A04-615D-792B-13DC22473282}"/>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DBCCA7A9-CC96-80EA-A916-53F6B5996173}"/>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2BA338F4-11CE-B6C1-E807-EA2E1B5717E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BD617FA1-31BD-CC62-D15D-AEF050811BC4}"/>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648FDD6F-1A7C-DDA2-C84E-6F53606A000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102EC260-F932-8642-8457-834531EF580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3304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4A962-C0DD-8833-CB34-C13A79842183}"/>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51D03AC-C0F2-CD53-4EAB-3D97D17406F2}"/>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EB613E3A-C510-AF73-23C9-FCC6BF8DC7A0}"/>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83237F0A-B3AF-88FC-D321-739E20BC2C82}"/>
              </a:ext>
            </a:extLst>
          </p:cNvPr>
          <p:cNvSpPr>
            <a:spLocks noGrp="1"/>
          </p:cNvSpPr>
          <p:nvPr>
            <p:ph sz="half" idx="1"/>
          </p:nvPr>
        </p:nvSpPr>
        <p:spPr>
          <a:xfrm>
            <a:off x="825500" y="2476500"/>
            <a:ext cx="5843156" cy="3209644"/>
          </a:xfrm>
        </p:spPr>
        <p:txBody>
          <a:bodyPr>
            <a:noAutofit/>
          </a:bodyPr>
          <a:lstStyle/>
          <a:p>
            <a:pPr marL="0" indent="0">
              <a:lnSpc>
                <a:spcPct val="100000"/>
              </a:lnSpc>
              <a:buNone/>
            </a:pPr>
            <a:r>
              <a:rPr lang="en-GB" sz="2000" b="1" dirty="0"/>
              <a:t>“Support for alcohol policies and its association with knowledge of alcohol-related health consequences: findings from 5 EU countries”</a:t>
            </a:r>
          </a:p>
          <a:p>
            <a:pPr>
              <a:lnSpc>
                <a:spcPct val="100000"/>
              </a:lnSpc>
            </a:pPr>
            <a:r>
              <a:rPr lang="en-GB" sz="2000" dirty="0"/>
              <a:t>Journal article</a:t>
            </a:r>
          </a:p>
          <a:p>
            <a:pPr>
              <a:lnSpc>
                <a:spcPct val="100000"/>
              </a:lnSpc>
            </a:pPr>
            <a:r>
              <a:rPr lang="en-GB" sz="2000" dirty="0"/>
              <a:t>European Journal of Public Health</a:t>
            </a:r>
          </a:p>
          <a:p>
            <a:pPr>
              <a:lnSpc>
                <a:spcPct val="100000"/>
              </a:lnSpc>
            </a:pPr>
            <a:r>
              <a:rPr lang="en-GB" sz="2000" dirty="0"/>
              <a:t>Feb. 19, 2026</a:t>
            </a:r>
          </a:p>
          <a:p>
            <a:pPr fontAlgn="base"/>
            <a:r>
              <a:rPr lang="en-GB" sz="2000" dirty="0"/>
              <a:t>Daša </a:t>
            </a:r>
            <a:r>
              <a:rPr lang="en-GB" sz="2000" dirty="0" err="1"/>
              <a:t>Kokole</a:t>
            </a:r>
            <a:r>
              <a:rPr lang="en-GB" sz="2000" dirty="0"/>
              <a:t> , Maria Neufeld , Aleksandra Olsen , Carina Ferreira-Borges , Catherine Paradis , Jürgen Rehm , Daniela Correia</a:t>
            </a:r>
          </a:p>
        </p:txBody>
      </p:sp>
      <p:sp>
        <p:nvSpPr>
          <p:cNvPr id="5" name="Rectangle 2">
            <a:extLst>
              <a:ext uri="{FF2B5EF4-FFF2-40B4-BE49-F238E27FC236}">
                <a16:creationId xmlns:a16="http://schemas.microsoft.com/office/drawing/2014/main" id="{FF9F120B-49F8-88A2-46B4-D09B6127E018}"/>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5007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15664-8F16-38B2-2CCE-85E8FBA58C28}"/>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55581B2-B1BD-1893-9221-6FD3B55FE97A}"/>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EF173E53-8105-8D24-F20F-9F46E341A245}"/>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A71E4051-E749-8DA5-33AE-080CA6663D28}"/>
              </a:ext>
            </a:extLst>
          </p:cNvPr>
          <p:cNvSpPr>
            <a:spLocks noGrp="1"/>
          </p:cNvSpPr>
          <p:nvPr>
            <p:ph sz="half" idx="1"/>
          </p:nvPr>
        </p:nvSpPr>
        <p:spPr>
          <a:xfrm>
            <a:off x="825500" y="2476500"/>
            <a:ext cx="5843156" cy="3209644"/>
          </a:xfrm>
        </p:spPr>
        <p:txBody>
          <a:bodyPr>
            <a:noAutofit/>
          </a:bodyPr>
          <a:lstStyle/>
          <a:p>
            <a:pPr>
              <a:lnSpc>
                <a:spcPct val="100000"/>
              </a:lnSpc>
            </a:pPr>
            <a:r>
              <a:rPr lang="en-GB" sz="2000" dirty="0"/>
              <a:t>Understanding how knowledge of alcohol harms relates to policy support can inform strategies to increase acceptance of alcohol policies</a:t>
            </a:r>
          </a:p>
          <a:p>
            <a:pPr>
              <a:lnSpc>
                <a:spcPct val="100000"/>
              </a:lnSpc>
            </a:pPr>
            <a:r>
              <a:rPr lang="en-GB" sz="2000" dirty="0"/>
              <a:t>Study examines relationship between the two across five EU countries</a:t>
            </a:r>
          </a:p>
          <a:p>
            <a:pPr>
              <a:lnSpc>
                <a:spcPct val="100000"/>
              </a:lnSpc>
            </a:pPr>
            <a:r>
              <a:rPr lang="en-GB" sz="2000" dirty="0"/>
              <a:t>Online survey measuring knowledge of alcohol-related health consequences and alcohol policy support was conducted in October-November 2024 (N = 3620)</a:t>
            </a:r>
          </a:p>
        </p:txBody>
      </p:sp>
      <p:sp>
        <p:nvSpPr>
          <p:cNvPr id="5" name="Rectangle 2">
            <a:extLst>
              <a:ext uri="{FF2B5EF4-FFF2-40B4-BE49-F238E27FC236}">
                <a16:creationId xmlns:a16="http://schemas.microsoft.com/office/drawing/2014/main" id="{4310EAEA-F930-FC53-2A97-162BE1529A82}"/>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198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075B1-1E57-AFDA-54E3-C871F80B3E6E}"/>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DCD56A9-A015-4FE5-2F7F-E0E9077BD985}"/>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BBE6DD37-8A82-7142-F8D1-3E46B10580F1}"/>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CF33ED0B-2088-2B7A-0C7F-3F5AF463C9FD}"/>
              </a:ext>
            </a:extLst>
          </p:cNvPr>
          <p:cNvSpPr>
            <a:spLocks noGrp="1"/>
          </p:cNvSpPr>
          <p:nvPr>
            <p:ph sz="half" idx="1"/>
          </p:nvPr>
        </p:nvSpPr>
        <p:spPr>
          <a:xfrm>
            <a:off x="825500" y="2476500"/>
            <a:ext cx="5843156" cy="3209644"/>
          </a:xfrm>
        </p:spPr>
        <p:txBody>
          <a:bodyPr>
            <a:noAutofit/>
          </a:bodyPr>
          <a:lstStyle/>
          <a:p>
            <a:pPr>
              <a:lnSpc>
                <a:spcPct val="100000"/>
              </a:lnSpc>
            </a:pPr>
            <a:r>
              <a:rPr lang="en-GB" sz="2000" dirty="0"/>
              <a:t>Support for alcohol policy measures was largely consistent across countries and was lowest for increasing alcohol price and highest for implementing alcohol impaired driving counter-measures</a:t>
            </a:r>
          </a:p>
          <a:p>
            <a:pPr>
              <a:lnSpc>
                <a:spcPct val="100000"/>
              </a:lnSpc>
            </a:pPr>
            <a:r>
              <a:rPr lang="en-GB" sz="2000" dirty="0"/>
              <a:t>Factor analysis of 15 policy items showed four factors: </a:t>
            </a:r>
          </a:p>
          <a:p>
            <a:pPr lvl="1">
              <a:lnSpc>
                <a:spcPct val="100000"/>
              </a:lnSpc>
            </a:pPr>
            <a:r>
              <a:rPr lang="en-GB" sz="1600" dirty="0"/>
              <a:t>Supportive and Educational interventions,</a:t>
            </a:r>
          </a:p>
          <a:p>
            <a:pPr lvl="1">
              <a:lnSpc>
                <a:spcPct val="100000"/>
              </a:lnSpc>
            </a:pPr>
            <a:r>
              <a:rPr lang="en-GB" sz="1600" dirty="0"/>
              <a:t>Marketing and Youth Protection policies, </a:t>
            </a:r>
          </a:p>
          <a:p>
            <a:pPr lvl="1">
              <a:lnSpc>
                <a:spcPct val="100000"/>
              </a:lnSpc>
            </a:pPr>
            <a:r>
              <a:rPr lang="en-GB" sz="1600" dirty="0"/>
              <a:t>Point of Sale and Display Regulation policies and </a:t>
            </a:r>
          </a:p>
          <a:p>
            <a:pPr lvl="1">
              <a:lnSpc>
                <a:spcPct val="100000"/>
              </a:lnSpc>
            </a:pPr>
            <a:r>
              <a:rPr lang="en-GB" sz="1600" dirty="0"/>
              <a:t>Pricing and Physical Availability control policies</a:t>
            </a:r>
          </a:p>
        </p:txBody>
      </p:sp>
      <p:sp>
        <p:nvSpPr>
          <p:cNvPr id="5" name="Rectangle 2">
            <a:extLst>
              <a:ext uri="{FF2B5EF4-FFF2-40B4-BE49-F238E27FC236}">
                <a16:creationId xmlns:a16="http://schemas.microsoft.com/office/drawing/2014/main" id="{2FFCCAEC-2511-1AC8-C69F-06C7C3448485}"/>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9138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5765F-8CF3-770E-5F05-BB392989EB6F}"/>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C412342-08D1-BCA9-7D85-8DEFD57F9C0D}"/>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C5DF461D-1E6C-9189-E7B8-B4B9FA4C9DC3}"/>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A26A0BC0-3C13-EF16-05D1-BC18B44A4D23}"/>
              </a:ext>
            </a:extLst>
          </p:cNvPr>
          <p:cNvSpPr>
            <a:spLocks noGrp="1"/>
          </p:cNvSpPr>
          <p:nvPr>
            <p:ph sz="half" idx="1"/>
          </p:nvPr>
        </p:nvSpPr>
        <p:spPr>
          <a:xfrm>
            <a:off x="825500" y="2476500"/>
            <a:ext cx="5843156" cy="3209644"/>
          </a:xfrm>
        </p:spPr>
        <p:txBody>
          <a:bodyPr>
            <a:noAutofit/>
          </a:bodyPr>
          <a:lstStyle/>
          <a:p>
            <a:pPr>
              <a:lnSpc>
                <a:spcPct val="100000"/>
              </a:lnSpc>
            </a:pPr>
            <a:r>
              <a:rPr lang="en-GB" sz="2000" dirty="0"/>
              <a:t>After adjusting for sociodemographic characteristics and alcohol consumption patterns, knowledge of alcohol causing cancer was positively associated with support for </a:t>
            </a:r>
          </a:p>
          <a:p>
            <a:pPr lvl="1">
              <a:lnSpc>
                <a:spcPct val="100000"/>
              </a:lnSpc>
            </a:pPr>
            <a:r>
              <a:rPr lang="en-GB" sz="2000" dirty="0"/>
              <a:t>Point of Sale and Display Regulation, and </a:t>
            </a:r>
          </a:p>
          <a:p>
            <a:pPr lvl="1">
              <a:lnSpc>
                <a:spcPct val="100000"/>
              </a:lnSpc>
            </a:pPr>
            <a:r>
              <a:rPr lang="en-GB" sz="2000" dirty="0"/>
              <a:t>Pricing and Physical Availability policies</a:t>
            </a:r>
          </a:p>
        </p:txBody>
      </p:sp>
      <p:sp>
        <p:nvSpPr>
          <p:cNvPr id="5" name="Rectangle 2">
            <a:extLst>
              <a:ext uri="{FF2B5EF4-FFF2-40B4-BE49-F238E27FC236}">
                <a16:creationId xmlns:a16="http://schemas.microsoft.com/office/drawing/2014/main" id="{245F1C8B-FCE1-5ED2-C3C4-3721AC50FAD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22319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DD35C-C875-B515-A4ED-359124C6918F}"/>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E900965-4C24-6D53-B159-7489453447F0}"/>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B725DCC6-23BE-5D3B-9F14-474698C67E81}"/>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4295F69B-15A9-F29D-8A57-73E0294692FE}"/>
              </a:ext>
            </a:extLst>
          </p:cNvPr>
          <p:cNvSpPr>
            <a:spLocks noGrp="1"/>
          </p:cNvSpPr>
          <p:nvPr>
            <p:ph sz="half" idx="1"/>
          </p:nvPr>
        </p:nvSpPr>
        <p:spPr>
          <a:xfrm>
            <a:off x="825500" y="2476500"/>
            <a:ext cx="5843156" cy="3209644"/>
          </a:xfrm>
        </p:spPr>
        <p:txBody>
          <a:bodyPr>
            <a:noAutofit/>
          </a:bodyPr>
          <a:lstStyle/>
          <a:p>
            <a:pPr>
              <a:lnSpc>
                <a:spcPct val="100000"/>
              </a:lnSpc>
            </a:pPr>
            <a:r>
              <a:rPr lang="en-GB" dirty="0"/>
              <a:t>Belief that wine benefits heart health was negatively associated with support for</a:t>
            </a:r>
          </a:p>
          <a:p>
            <a:pPr lvl="1">
              <a:lnSpc>
                <a:spcPct val="100000"/>
              </a:lnSpc>
            </a:pPr>
            <a:r>
              <a:rPr lang="en-GB" dirty="0"/>
              <a:t>Marketing and Youth Protection policies, and </a:t>
            </a:r>
          </a:p>
          <a:p>
            <a:pPr lvl="1">
              <a:lnSpc>
                <a:spcPct val="100000"/>
              </a:lnSpc>
            </a:pPr>
            <a:r>
              <a:rPr lang="en-GB" dirty="0"/>
              <a:t>Pricing and Physical Availability policies</a:t>
            </a:r>
            <a:endParaRPr lang="en-GB" sz="1600" dirty="0"/>
          </a:p>
        </p:txBody>
      </p:sp>
      <p:sp>
        <p:nvSpPr>
          <p:cNvPr id="5" name="Rectangle 2">
            <a:extLst>
              <a:ext uri="{FF2B5EF4-FFF2-40B4-BE49-F238E27FC236}">
                <a16:creationId xmlns:a16="http://schemas.microsoft.com/office/drawing/2014/main" id="{DA96940F-170D-4EB4-5C6C-83282F36E12E}"/>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3037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43B0B-020B-1BE4-68CA-1F08393D37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3014FF-E850-6671-2813-3DDBBBC58547}"/>
              </a:ext>
            </a:extLst>
          </p:cNvPr>
          <p:cNvSpPr>
            <a:spLocks noGrp="1"/>
          </p:cNvSpPr>
          <p:nvPr>
            <p:ph sz="half" idx="1"/>
          </p:nvPr>
        </p:nvSpPr>
        <p:spPr>
          <a:xfrm>
            <a:off x="698500" y="1395915"/>
            <a:ext cx="5227172" cy="4999977"/>
          </a:xfrm>
        </p:spPr>
        <p:txBody>
          <a:bodyPr>
            <a:noAutofit/>
          </a:bodyPr>
          <a:lstStyle/>
          <a:p>
            <a:pPr marL="514350" indent="-514350">
              <a:lnSpc>
                <a:spcPct val="110000"/>
              </a:lnSpc>
              <a:buFont typeface="+mj-lt"/>
              <a:buAutoNum type="arabicPeriod"/>
            </a:pPr>
            <a:r>
              <a:rPr lang="en-GB" sz="1200" b="1" dirty="0"/>
              <a:t>Lead with values/ common concerns</a:t>
            </a:r>
          </a:p>
          <a:p>
            <a:pPr lvl="1">
              <a:lnSpc>
                <a:spcPct val="110000"/>
              </a:lnSpc>
            </a:pPr>
            <a:r>
              <a:rPr lang="en-GB" sz="1200" dirty="0"/>
              <a:t>What matters to people</a:t>
            </a:r>
          </a:p>
          <a:p>
            <a:pPr lvl="1">
              <a:lnSpc>
                <a:spcPct val="110000"/>
              </a:lnSpc>
            </a:pPr>
            <a:r>
              <a:rPr lang="en-GB" sz="1200" dirty="0"/>
              <a:t>What do people understand/ hear/ feel</a:t>
            </a:r>
          </a:p>
          <a:p>
            <a:pPr lvl="1">
              <a:lnSpc>
                <a:spcPct val="110000"/>
              </a:lnSpc>
            </a:pPr>
            <a:r>
              <a:rPr lang="en-GB" sz="1200" dirty="0"/>
              <a:t>How can we frame our topic, problem, solution</a:t>
            </a:r>
          </a:p>
          <a:p>
            <a:pPr marL="514350" indent="-514350">
              <a:lnSpc>
                <a:spcPct val="110000"/>
              </a:lnSpc>
              <a:buFont typeface="+mj-lt"/>
              <a:buAutoNum type="arabicPeriod"/>
            </a:pPr>
            <a:r>
              <a:rPr lang="en-GB" sz="1200" b="1" dirty="0"/>
              <a:t>Social norming</a:t>
            </a:r>
          </a:p>
          <a:p>
            <a:pPr lvl="1">
              <a:lnSpc>
                <a:spcPct val="110000"/>
              </a:lnSpc>
            </a:pPr>
            <a:r>
              <a:rPr lang="en-GB" sz="1200" dirty="0"/>
              <a:t>People care and people are concerned (social license)</a:t>
            </a:r>
          </a:p>
          <a:p>
            <a:pPr lvl="1">
              <a:lnSpc>
                <a:spcPct val="110000"/>
              </a:lnSpc>
            </a:pPr>
            <a:r>
              <a:rPr lang="en-GB" sz="1200" dirty="0"/>
              <a:t>People want change: Public support for action (social proof)</a:t>
            </a:r>
          </a:p>
          <a:p>
            <a:pPr marL="514350" indent="-514350">
              <a:lnSpc>
                <a:spcPct val="110000"/>
              </a:lnSpc>
              <a:buFont typeface="+mj-lt"/>
              <a:buAutoNum type="arabicPeriod"/>
            </a:pPr>
            <a:r>
              <a:rPr lang="en-GB" sz="1200" b="1" dirty="0"/>
              <a:t>Need for action</a:t>
            </a:r>
          </a:p>
          <a:p>
            <a:pPr lvl="1">
              <a:lnSpc>
                <a:spcPct val="110000"/>
              </a:lnSpc>
            </a:pPr>
            <a:r>
              <a:rPr lang="en-GB" sz="1200" dirty="0"/>
              <a:t>True extent of harm</a:t>
            </a:r>
          </a:p>
          <a:p>
            <a:pPr lvl="1">
              <a:lnSpc>
                <a:spcPct val="110000"/>
              </a:lnSpc>
            </a:pPr>
            <a:r>
              <a:rPr lang="en-GB" sz="1200" dirty="0"/>
              <a:t>Cost of inaction</a:t>
            </a:r>
          </a:p>
          <a:p>
            <a:pPr marL="514350" indent="-514350">
              <a:lnSpc>
                <a:spcPct val="110000"/>
              </a:lnSpc>
              <a:buFont typeface="+mj-lt"/>
              <a:buAutoNum type="arabicPeriod"/>
            </a:pPr>
            <a:r>
              <a:rPr lang="en-GB" sz="1200" b="1" dirty="0"/>
              <a:t>Action matters</a:t>
            </a:r>
          </a:p>
          <a:p>
            <a:pPr lvl="1">
              <a:lnSpc>
                <a:spcPct val="110000"/>
              </a:lnSpc>
            </a:pPr>
            <a:r>
              <a:rPr lang="en-GB" sz="1200" dirty="0"/>
              <a:t>Explain why we have problems</a:t>
            </a:r>
          </a:p>
          <a:p>
            <a:pPr lvl="1">
              <a:lnSpc>
                <a:spcPct val="110000"/>
              </a:lnSpc>
            </a:pPr>
            <a:r>
              <a:rPr lang="en-GB" sz="1200" dirty="0"/>
              <a:t>Point to alcohol industry activity that caused problems</a:t>
            </a:r>
          </a:p>
          <a:p>
            <a:pPr marL="514350" indent="-514350">
              <a:lnSpc>
                <a:spcPct val="110000"/>
              </a:lnSpc>
              <a:buFont typeface="+mj-lt"/>
              <a:buAutoNum type="arabicPeriod"/>
            </a:pPr>
            <a:r>
              <a:rPr lang="en-GB" sz="1200" b="1" dirty="0"/>
              <a:t>We can have nice things</a:t>
            </a:r>
          </a:p>
          <a:p>
            <a:pPr lvl="1">
              <a:lnSpc>
                <a:spcPct val="110000"/>
              </a:lnSpc>
            </a:pPr>
            <a:r>
              <a:rPr lang="en-GB" sz="1200" dirty="0"/>
              <a:t>Solutions work</a:t>
            </a:r>
          </a:p>
          <a:p>
            <a:pPr lvl="1">
              <a:lnSpc>
                <a:spcPct val="110000"/>
              </a:lnSpc>
            </a:pPr>
            <a:r>
              <a:rPr lang="en-GB" sz="1200" dirty="0"/>
              <a:t>Solutions benefit everyone</a:t>
            </a:r>
          </a:p>
        </p:txBody>
      </p:sp>
      <p:pic>
        <p:nvPicPr>
          <p:cNvPr id="6" name="Picture Placeholder 5">
            <a:extLst>
              <a:ext uri="{FF2B5EF4-FFF2-40B4-BE49-F238E27FC236}">
                <a16:creationId xmlns:a16="http://schemas.microsoft.com/office/drawing/2014/main" id="{DEB7D0EE-E4DF-895D-1A32-DBF1CE5AE144}"/>
              </a:ext>
            </a:extLst>
          </p:cNvPr>
          <p:cNvPicPr>
            <a:picLocks noGrp="1" noChangeAspect="1"/>
          </p:cNvPicPr>
          <p:nvPr>
            <p:ph type="pic" sz="quarter" idx="14"/>
          </p:nvPr>
        </p:nvPicPr>
        <p:blipFill>
          <a:blip r:embed="rId3"/>
          <a:srcRect l="38328" t="-1566" r="4483" b="1566"/>
          <a:stretch/>
        </p:blipFill>
        <p:spPr>
          <a:xfrm>
            <a:off x="5925672" y="-440723"/>
            <a:ext cx="6266328" cy="7298723"/>
          </a:xfrm>
        </p:spPr>
      </p:pic>
      <p:sp>
        <p:nvSpPr>
          <p:cNvPr id="2" name="Title 1">
            <a:extLst>
              <a:ext uri="{FF2B5EF4-FFF2-40B4-BE49-F238E27FC236}">
                <a16:creationId xmlns:a16="http://schemas.microsoft.com/office/drawing/2014/main" id="{3942F4B5-E88E-5D1A-7965-0AD247753161}"/>
              </a:ext>
            </a:extLst>
          </p:cNvPr>
          <p:cNvSpPr>
            <a:spLocks noGrp="1"/>
          </p:cNvSpPr>
          <p:nvPr>
            <p:ph type="title"/>
          </p:nvPr>
        </p:nvSpPr>
        <p:spPr>
          <a:xfrm>
            <a:off x="301690" y="271025"/>
            <a:ext cx="11588620" cy="1325563"/>
          </a:xfrm>
        </p:spPr>
        <p:txBody>
          <a:bodyPr/>
          <a:lstStyle/>
          <a:p>
            <a:r>
              <a:rPr lang="sv-SE" dirty="0"/>
              <a:t>ELEMENTS OF SUCCESS</a:t>
            </a:r>
          </a:p>
        </p:txBody>
      </p:sp>
    </p:spTree>
    <p:extLst>
      <p:ext uri="{BB962C8B-B14F-4D97-AF65-F5344CB8AC3E}">
        <p14:creationId xmlns:p14="http://schemas.microsoft.com/office/powerpoint/2010/main" val="4283240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5297B-0E89-23FE-56F9-A5586375C6F1}"/>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B53E6FD-F4F6-EB5D-02E5-45948161508E}"/>
              </a:ext>
            </a:extLst>
          </p:cNvPr>
          <p:cNvPicPr>
            <a:picLocks noGrp="1" noChangeAspect="1"/>
          </p:cNvPicPr>
          <p:nvPr>
            <p:ph type="pic" sz="quarter" idx="14"/>
          </p:nvPr>
        </p:nvPicPr>
        <p:blipFill>
          <a:blip r:embed="rId3"/>
          <a:srcRect l="23408" r="23408"/>
          <a:stretch/>
        </p:blipFill>
        <p:spPr>
          <a:xfrm>
            <a:off x="6668656" y="-161365"/>
            <a:ext cx="5728447" cy="7180730"/>
          </a:xfrm>
        </p:spPr>
      </p:pic>
      <p:sp>
        <p:nvSpPr>
          <p:cNvPr id="2" name="Title 1">
            <a:extLst>
              <a:ext uri="{FF2B5EF4-FFF2-40B4-BE49-F238E27FC236}">
                <a16:creationId xmlns:a16="http://schemas.microsoft.com/office/drawing/2014/main" id="{00E28FA1-F3CE-163D-CA67-38274C045A13}"/>
              </a:ext>
            </a:extLst>
          </p:cNvPr>
          <p:cNvSpPr>
            <a:spLocks noGrp="1"/>
          </p:cNvSpPr>
          <p:nvPr>
            <p:ph type="title"/>
          </p:nvPr>
        </p:nvSpPr>
        <p:spPr>
          <a:xfrm>
            <a:off x="565150" y="770216"/>
            <a:ext cx="11061700" cy="1325563"/>
          </a:xfrm>
        </p:spPr>
        <p:txBody>
          <a:bodyPr>
            <a:noAutofit/>
          </a:bodyPr>
          <a:lstStyle/>
          <a:p>
            <a:r>
              <a:rPr lang="en-GB" dirty="0"/>
              <a:t>HOW KNOWLEDGE OF ALCOHOL HARMS RELATES TO POLICY SUPPORT</a:t>
            </a:r>
          </a:p>
        </p:txBody>
      </p:sp>
      <p:sp>
        <p:nvSpPr>
          <p:cNvPr id="3" name="Content Placeholder 2">
            <a:extLst>
              <a:ext uri="{FF2B5EF4-FFF2-40B4-BE49-F238E27FC236}">
                <a16:creationId xmlns:a16="http://schemas.microsoft.com/office/drawing/2014/main" id="{232958F8-FB49-8B45-1BE1-BE34FA90F5A3}"/>
              </a:ext>
            </a:extLst>
          </p:cNvPr>
          <p:cNvSpPr>
            <a:spLocks noGrp="1"/>
          </p:cNvSpPr>
          <p:nvPr>
            <p:ph sz="half" idx="1"/>
          </p:nvPr>
        </p:nvSpPr>
        <p:spPr>
          <a:xfrm>
            <a:off x="825500" y="2476500"/>
            <a:ext cx="5843156" cy="3209644"/>
          </a:xfrm>
        </p:spPr>
        <p:txBody>
          <a:bodyPr>
            <a:noAutofit/>
          </a:bodyPr>
          <a:lstStyle/>
          <a:p>
            <a:pPr>
              <a:lnSpc>
                <a:spcPct val="100000"/>
              </a:lnSpc>
            </a:pPr>
            <a:r>
              <a:rPr lang="en-GB" sz="2000" dirty="0"/>
              <a:t>Study replicates previous findings demonstrating the link between cancer knowledge and support for population-level alcohol policies in European context</a:t>
            </a:r>
          </a:p>
          <a:p>
            <a:pPr>
              <a:lnSpc>
                <a:spcPct val="100000"/>
              </a:lnSpc>
            </a:pPr>
            <a:r>
              <a:rPr lang="en-GB" sz="2000" dirty="0"/>
              <a:t>Interventions aimed at increasing this knowledge should be considered a critical foundation for effective alcohol policy efforts, as informed publics are more likely to support and engage with population-level measures</a:t>
            </a:r>
          </a:p>
        </p:txBody>
      </p:sp>
      <p:sp>
        <p:nvSpPr>
          <p:cNvPr id="5" name="Rectangle 2">
            <a:extLst>
              <a:ext uri="{FF2B5EF4-FFF2-40B4-BE49-F238E27FC236}">
                <a16:creationId xmlns:a16="http://schemas.microsoft.com/office/drawing/2014/main" id="{723FB7AB-180F-1CFA-A666-3C315C7B8943}"/>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0583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9C230-3655-9EB4-DD09-64CCB3FF3A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FD6781-96D4-BC63-92F4-DD873C2C50E4}"/>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OECD report: costs to society!</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“No Safe Level” fight</a:t>
            </a:r>
          </a:p>
          <a:p>
            <a:pPr marL="514350" indent="-514350" eaLnBrk="0" fontAlgn="base" hangingPunct="0">
              <a:lnSpc>
                <a:spcPct val="100000"/>
              </a:lnSpc>
              <a:spcBef>
                <a:spcPct val="0"/>
              </a:spcBef>
              <a:spcAft>
                <a:spcPct val="0"/>
              </a:spcAft>
              <a:buFont typeface="+mj-lt"/>
              <a:buAutoNum type="arabicPeriod"/>
            </a:pPr>
            <a:r>
              <a:rPr lang="en-GB" b="1" dirty="0"/>
              <a:t>Alcohol industry in decline</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People’s support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0156230E-4338-4EFF-159B-8E82C2BD544E}"/>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E0ACB3CF-6ECA-BAE7-1EBA-772BDE0B7C49}"/>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2696052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2DC03-B4E3-4858-D54C-6C4EF5B8D28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6F63262-7867-ED91-C7B6-12EBD3461CDA}"/>
              </a:ext>
            </a:extLst>
          </p:cNvPr>
          <p:cNvPicPr>
            <a:picLocks noChangeAspect="1"/>
          </p:cNvPicPr>
          <p:nvPr/>
        </p:nvPicPr>
        <p:blipFill>
          <a:blip r:embed="rId3"/>
          <a:srcRect t="191" b="12766"/>
          <a:stretch>
            <a:fillRect/>
          </a:stretch>
        </p:blipFill>
        <p:spPr>
          <a:xfrm>
            <a:off x="-121025" y="10"/>
            <a:ext cx="12451977" cy="4335452"/>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a:noFill/>
        </p:spPr>
      </p:pic>
      <p:sp>
        <p:nvSpPr>
          <p:cNvPr id="11" name="Title 3">
            <a:extLst>
              <a:ext uri="{FF2B5EF4-FFF2-40B4-BE49-F238E27FC236}">
                <a16:creationId xmlns:a16="http://schemas.microsoft.com/office/drawing/2014/main" id="{E7A6A59D-A354-E51B-7376-74B8B9106446}"/>
              </a:ext>
            </a:extLst>
          </p:cNvPr>
          <p:cNvSpPr txBox="1">
            <a:spLocks/>
          </p:cNvSpPr>
          <p:nvPr/>
        </p:nvSpPr>
        <p:spPr>
          <a:xfrm>
            <a:off x="934570" y="3387012"/>
            <a:ext cx="10322859" cy="103159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i="0" kern="1200">
                <a:solidFill>
                  <a:schemeClr val="bg1"/>
                </a:solidFill>
                <a:highlight>
                  <a:srgbClr val="0069AE"/>
                </a:highlight>
                <a:latin typeface="Futura" panose="020B0602020204020303" pitchFamily="34" charset="-79"/>
                <a:ea typeface="+mj-ea"/>
                <a:cs typeface="Futura" panose="020B0602020204020303" pitchFamily="34" charset="-79"/>
              </a:defRPr>
            </a:lvl1pPr>
          </a:lstStyle>
          <a:p>
            <a:pPr algn="ctr">
              <a:spcAft>
                <a:spcPts val="600"/>
              </a:spcAft>
            </a:pPr>
            <a:r>
              <a:rPr lang="en-US" dirty="0"/>
              <a:t>SETTING THE SCENE</a:t>
            </a:r>
          </a:p>
        </p:txBody>
      </p:sp>
      <p:sp>
        <p:nvSpPr>
          <p:cNvPr id="16" name="Subtitle 3">
            <a:extLst>
              <a:ext uri="{FF2B5EF4-FFF2-40B4-BE49-F238E27FC236}">
                <a16:creationId xmlns:a16="http://schemas.microsoft.com/office/drawing/2014/main" id="{0954FF26-04EA-317E-5FE6-5A4270B1F3B8}"/>
              </a:ext>
            </a:extLst>
          </p:cNvPr>
          <p:cNvSpPr>
            <a:spLocks noGrp="1"/>
          </p:cNvSpPr>
          <p:nvPr>
            <p:ph type="subTitle" idx="1"/>
          </p:nvPr>
        </p:nvSpPr>
        <p:spPr>
          <a:xfrm>
            <a:off x="1524000" y="4700588"/>
            <a:ext cx="9144000" cy="1655762"/>
          </a:xfrm>
        </p:spPr>
        <p:txBody>
          <a:bodyPr/>
          <a:lstStyle/>
          <a:p>
            <a:endParaRPr lang="en-US"/>
          </a:p>
        </p:txBody>
      </p:sp>
    </p:spTree>
    <p:extLst>
      <p:ext uri="{BB962C8B-B14F-4D97-AF65-F5344CB8AC3E}">
        <p14:creationId xmlns:p14="http://schemas.microsoft.com/office/powerpoint/2010/main" val="3727399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C5AA8-9535-FDCB-819C-2664A0D451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20AE36-C35E-7D40-6602-9C6F90F05794}"/>
              </a:ext>
            </a:extLst>
          </p:cNvPr>
          <p:cNvSpPr>
            <a:spLocks noGrp="1"/>
          </p:cNvSpPr>
          <p:nvPr>
            <p:ph sz="half" idx="1"/>
          </p:nvPr>
        </p:nvSpPr>
        <p:spPr>
          <a:xfrm>
            <a:off x="838200" y="1550988"/>
            <a:ext cx="5468472" cy="4554538"/>
          </a:xfrm>
        </p:spPr>
        <p:txBody>
          <a:bodyPr>
            <a:normAutofit/>
          </a:bodyPr>
          <a:lstStyle/>
          <a:p>
            <a:pPr>
              <a:lnSpc>
                <a:spcPct val="120000"/>
              </a:lnSpc>
            </a:pPr>
            <a:r>
              <a:rPr lang="en-GB" sz="2600" dirty="0"/>
              <a:t>German Bundesliga</a:t>
            </a:r>
          </a:p>
          <a:p>
            <a:pPr>
              <a:lnSpc>
                <a:spcPct val="120000"/>
              </a:lnSpc>
            </a:pPr>
            <a:r>
              <a:rPr lang="en-GB" sz="2600" dirty="0"/>
              <a:t>Nairobi Marathon</a:t>
            </a:r>
          </a:p>
          <a:p>
            <a:pPr>
              <a:lnSpc>
                <a:spcPct val="120000"/>
              </a:lnSpc>
            </a:pPr>
            <a:r>
              <a:rPr lang="en-GB" sz="2600" dirty="0"/>
              <a:t>Cricket championships</a:t>
            </a:r>
          </a:p>
          <a:p>
            <a:pPr>
              <a:lnSpc>
                <a:spcPct val="120000"/>
              </a:lnSpc>
            </a:pPr>
            <a:r>
              <a:rPr lang="en-GB" sz="2600" dirty="0"/>
              <a:t>Olympic Games</a:t>
            </a:r>
          </a:p>
          <a:p>
            <a:endParaRPr lang="sv-SE" b="1" dirty="0"/>
          </a:p>
          <a:p>
            <a:pPr marL="0" indent="0">
              <a:lnSpc>
                <a:spcPct val="120000"/>
              </a:lnSpc>
              <a:buNone/>
            </a:pPr>
            <a:endParaRPr lang="sv-SE" dirty="0"/>
          </a:p>
          <a:p>
            <a:endParaRPr lang="sv-SE" dirty="0"/>
          </a:p>
          <a:p>
            <a:endParaRPr lang="sv-SE" dirty="0"/>
          </a:p>
        </p:txBody>
      </p:sp>
      <p:pic>
        <p:nvPicPr>
          <p:cNvPr id="6" name="Picture Placeholder 5">
            <a:extLst>
              <a:ext uri="{FF2B5EF4-FFF2-40B4-BE49-F238E27FC236}">
                <a16:creationId xmlns:a16="http://schemas.microsoft.com/office/drawing/2014/main" id="{9DCCFCA1-2E14-5E6E-8B39-5469541321DF}"/>
              </a:ext>
            </a:extLst>
          </p:cNvPr>
          <p:cNvPicPr>
            <a:picLocks noGrp="1" noChangeAspect="1"/>
          </p:cNvPicPr>
          <p:nvPr>
            <p:ph type="pic" sz="quarter" idx="14"/>
          </p:nvPr>
        </p:nvPicPr>
        <p:blipFill>
          <a:blip r:embed="rId3"/>
          <a:srcRect l="21382" r="21382"/>
          <a:stretch/>
        </p:blipFill>
        <p:spPr>
          <a:xfrm>
            <a:off x="6306672" y="-319699"/>
            <a:ext cx="6266328" cy="7298723"/>
          </a:xfrm>
        </p:spPr>
      </p:pic>
      <p:sp>
        <p:nvSpPr>
          <p:cNvPr id="2" name="Title 1">
            <a:extLst>
              <a:ext uri="{FF2B5EF4-FFF2-40B4-BE49-F238E27FC236}">
                <a16:creationId xmlns:a16="http://schemas.microsoft.com/office/drawing/2014/main" id="{84E10E59-B78A-064C-7B43-D1C7564FB1D9}"/>
              </a:ext>
            </a:extLst>
          </p:cNvPr>
          <p:cNvSpPr>
            <a:spLocks noGrp="1"/>
          </p:cNvSpPr>
          <p:nvPr>
            <p:ph type="title"/>
          </p:nvPr>
        </p:nvSpPr>
        <p:spPr/>
        <p:txBody>
          <a:bodyPr/>
          <a:lstStyle/>
          <a:p>
            <a:r>
              <a:rPr lang="sv-SE" dirty="0"/>
              <a:t>ALCOHOL MARKETING</a:t>
            </a:r>
          </a:p>
        </p:txBody>
      </p:sp>
    </p:spTree>
    <p:extLst>
      <p:ext uri="{BB962C8B-B14F-4D97-AF65-F5344CB8AC3E}">
        <p14:creationId xmlns:p14="http://schemas.microsoft.com/office/powerpoint/2010/main" val="1987787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38B4-F0CE-9AAB-4EC7-098FA0383F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6826A1-FDDE-1E30-10A8-58E406A9E4EF}"/>
              </a:ext>
            </a:extLst>
          </p:cNvPr>
          <p:cNvSpPr>
            <a:spLocks noGrp="1"/>
          </p:cNvSpPr>
          <p:nvPr>
            <p:ph sz="half" idx="1"/>
          </p:nvPr>
        </p:nvSpPr>
        <p:spPr>
          <a:xfrm>
            <a:off x="838201" y="2443163"/>
            <a:ext cx="6198705" cy="3952875"/>
          </a:xfrm>
        </p:spPr>
        <p:txBody>
          <a:bodyPr>
            <a:normAutofit fontScale="70000" lnSpcReduction="20000"/>
          </a:bodyPr>
          <a:lstStyle/>
          <a:p>
            <a:pPr>
              <a:lnSpc>
                <a:spcPct val="120000"/>
              </a:lnSpc>
              <a:buClr>
                <a:srgbClr val="FFC31F"/>
              </a:buClr>
            </a:pPr>
            <a:r>
              <a:rPr lang="sv-SE" sz="3300" b="1" dirty="0"/>
              <a:t>2024 Olympics: </a:t>
            </a:r>
            <a:r>
              <a:rPr lang="sv-SE" sz="3300" dirty="0"/>
              <a:t>AB </a:t>
            </a:r>
            <a:r>
              <a:rPr lang="sv-SE" sz="3300" dirty="0" err="1"/>
              <a:t>InBev</a:t>
            </a:r>
            <a:r>
              <a:rPr lang="sv-SE" sz="3300" dirty="0"/>
              <a:t> </a:t>
            </a:r>
            <a:r>
              <a:rPr lang="sv-SE" sz="3300" dirty="0" err="1"/>
              <a:t>broke</a:t>
            </a:r>
            <a:r>
              <a:rPr lang="sv-SE" sz="3300" dirty="0"/>
              <a:t> </a:t>
            </a:r>
            <a:r>
              <a:rPr lang="sv-SE" sz="3300" dirty="0" err="1"/>
              <a:t>precedent</a:t>
            </a:r>
            <a:r>
              <a:rPr lang="sv-SE" sz="3300" dirty="0"/>
              <a:t> by </a:t>
            </a:r>
            <a:r>
              <a:rPr lang="sv-SE" sz="3300" dirty="0" err="1"/>
              <a:t>sponsoring</a:t>
            </a:r>
            <a:r>
              <a:rPr lang="sv-SE" sz="3300" dirty="0"/>
              <a:t> the Olympic Games, </a:t>
            </a:r>
            <a:r>
              <a:rPr lang="sv-SE" sz="3300" dirty="0" err="1"/>
              <a:t>undermining</a:t>
            </a:r>
            <a:r>
              <a:rPr lang="sv-SE" sz="3300" dirty="0"/>
              <a:t> the </a:t>
            </a:r>
            <a:r>
              <a:rPr lang="sv-SE" sz="3300" dirty="0" err="1"/>
              <a:t>health-focused</a:t>
            </a:r>
            <a:r>
              <a:rPr lang="sv-SE" sz="3300" dirty="0"/>
              <a:t> </a:t>
            </a:r>
            <a:r>
              <a:rPr lang="sv-SE" sz="3300" dirty="0" err="1"/>
              <a:t>ethos</a:t>
            </a:r>
            <a:r>
              <a:rPr lang="sv-SE" sz="3300" dirty="0"/>
              <a:t> </a:t>
            </a:r>
            <a:r>
              <a:rPr lang="sv-SE" sz="3300" dirty="0" err="1"/>
              <a:t>of</a:t>
            </a:r>
            <a:r>
              <a:rPr lang="sv-SE" sz="3300" dirty="0"/>
              <a:t> </a:t>
            </a:r>
            <a:r>
              <a:rPr lang="sv-SE" sz="3300" dirty="0" err="1"/>
              <a:t>elite</a:t>
            </a:r>
            <a:r>
              <a:rPr lang="sv-SE" sz="3300" dirty="0"/>
              <a:t> sports</a:t>
            </a:r>
          </a:p>
          <a:p>
            <a:pPr>
              <a:lnSpc>
                <a:spcPct val="120000"/>
              </a:lnSpc>
              <a:buClr>
                <a:srgbClr val="FFC31F"/>
              </a:buClr>
            </a:pPr>
            <a:r>
              <a:rPr lang="sv-SE" sz="3300" b="1" dirty="0"/>
              <a:t>Premier League: </a:t>
            </a:r>
            <a:r>
              <a:rPr lang="sv-SE" sz="3300" dirty="0"/>
              <a:t>Heineken Uganda </a:t>
            </a:r>
            <a:r>
              <a:rPr lang="sv-SE" sz="3300" dirty="0" err="1"/>
              <a:t>deployed</a:t>
            </a:r>
            <a:r>
              <a:rPr lang="sv-SE" sz="3300" dirty="0"/>
              <a:t> </a:t>
            </a:r>
            <a:r>
              <a:rPr lang="sv-SE" sz="3300" dirty="0" err="1"/>
              <a:t>beer</a:t>
            </a:r>
            <a:r>
              <a:rPr lang="sv-SE" sz="3300" dirty="0"/>
              <a:t> tanker trucks at games in a country </a:t>
            </a:r>
            <a:r>
              <a:rPr lang="sv-SE" sz="3300" dirty="0" err="1"/>
              <a:t>where</a:t>
            </a:r>
            <a:r>
              <a:rPr lang="sv-SE" sz="3300" dirty="0"/>
              <a:t> 50% </a:t>
            </a:r>
            <a:r>
              <a:rPr lang="sv-SE" sz="3300" dirty="0" err="1"/>
              <a:t>of</a:t>
            </a:r>
            <a:r>
              <a:rPr lang="sv-SE" sz="3300" dirty="0"/>
              <a:t> the population is under 18</a:t>
            </a:r>
          </a:p>
          <a:p>
            <a:pPr>
              <a:lnSpc>
                <a:spcPct val="120000"/>
              </a:lnSpc>
              <a:buClr>
                <a:srgbClr val="FFC31F"/>
              </a:buClr>
            </a:pPr>
            <a:r>
              <a:rPr lang="sv-SE" sz="3300" b="1" dirty="0"/>
              <a:t>Formula 1: </a:t>
            </a:r>
            <a:r>
              <a:rPr lang="sv-SE" sz="3300" dirty="0"/>
              <a:t>Heineken sponsorship, </a:t>
            </a:r>
            <a:r>
              <a:rPr lang="sv-SE" sz="3300" dirty="0" err="1"/>
              <a:t>driving</a:t>
            </a:r>
            <a:r>
              <a:rPr lang="sv-SE" sz="3300" dirty="0"/>
              <a:t> games </a:t>
            </a:r>
            <a:r>
              <a:rPr lang="sv-SE" sz="3300" dirty="0" err="1"/>
              <a:t>etc</a:t>
            </a:r>
            <a:endParaRPr lang="sv-SE" sz="3300" dirty="0"/>
          </a:p>
        </p:txBody>
      </p:sp>
      <p:pic>
        <p:nvPicPr>
          <p:cNvPr id="10" name="Picture Placeholder 9">
            <a:extLst>
              <a:ext uri="{FF2B5EF4-FFF2-40B4-BE49-F238E27FC236}">
                <a16:creationId xmlns:a16="http://schemas.microsoft.com/office/drawing/2014/main" id="{24DC801E-625D-D798-2F16-D924874AACC3}"/>
              </a:ext>
            </a:extLst>
          </p:cNvPr>
          <p:cNvPicPr>
            <a:picLocks noGrp="1" noChangeAspect="1"/>
          </p:cNvPicPr>
          <p:nvPr>
            <p:ph type="pic" sz="quarter" idx="14"/>
          </p:nvPr>
        </p:nvPicPr>
        <p:blipFill>
          <a:blip r:embed="rId3"/>
          <a:srcRect l="23534" t="423" r="31592" b="-423"/>
          <a:stretch/>
        </p:blipFill>
        <p:spPr>
          <a:xfrm>
            <a:off x="7158176" y="-131015"/>
            <a:ext cx="5728447" cy="7180730"/>
          </a:xfrm>
        </p:spPr>
      </p:pic>
      <p:sp>
        <p:nvSpPr>
          <p:cNvPr id="2" name="Title 1">
            <a:extLst>
              <a:ext uri="{FF2B5EF4-FFF2-40B4-BE49-F238E27FC236}">
                <a16:creationId xmlns:a16="http://schemas.microsoft.com/office/drawing/2014/main" id="{0886FBC1-D725-C6EA-00E4-0B9AA2DC6E24}"/>
              </a:ext>
            </a:extLst>
          </p:cNvPr>
          <p:cNvSpPr>
            <a:spLocks noGrp="1"/>
          </p:cNvSpPr>
          <p:nvPr>
            <p:ph type="title"/>
          </p:nvPr>
        </p:nvSpPr>
        <p:spPr>
          <a:xfrm>
            <a:off x="838201" y="619125"/>
            <a:ext cx="10515600" cy="1819275"/>
          </a:xfrm>
        </p:spPr>
        <p:txBody>
          <a:bodyPr>
            <a:normAutofit fontScale="90000"/>
          </a:bodyPr>
          <a:lstStyle/>
          <a:p>
            <a:r>
              <a:rPr lang="sv-SE" dirty="0">
                <a:solidFill>
                  <a:schemeClr val="tx1"/>
                </a:solidFill>
                <a:highlight>
                  <a:srgbClr val="FFC31F"/>
                </a:highlight>
              </a:rPr>
              <a:t>HIJACKING SPORTS: NORMALIZING ALCOHOL USE THROUGH SPORTS SPONSORSHIP</a:t>
            </a:r>
          </a:p>
        </p:txBody>
      </p:sp>
    </p:spTree>
    <p:extLst>
      <p:ext uri="{BB962C8B-B14F-4D97-AF65-F5344CB8AC3E}">
        <p14:creationId xmlns:p14="http://schemas.microsoft.com/office/powerpoint/2010/main" val="30244141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51A24-9698-E1A0-0E39-01DD8D54063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29474-3046-BCBC-F66C-39531549B2CC}"/>
              </a:ext>
            </a:extLst>
          </p:cNvPr>
          <p:cNvSpPr>
            <a:spLocks noGrp="1"/>
          </p:cNvSpPr>
          <p:nvPr>
            <p:ph sz="half" idx="1"/>
          </p:nvPr>
        </p:nvSpPr>
        <p:spPr>
          <a:xfrm>
            <a:off x="838201" y="2489200"/>
            <a:ext cx="6198705" cy="3517901"/>
          </a:xfrm>
        </p:spPr>
        <p:txBody>
          <a:bodyPr>
            <a:normAutofit fontScale="85000" lnSpcReduction="10000"/>
          </a:bodyPr>
          <a:lstStyle/>
          <a:p>
            <a:pPr>
              <a:lnSpc>
                <a:spcPct val="120000"/>
              </a:lnSpc>
              <a:buClr>
                <a:srgbClr val="FFC31F"/>
              </a:buClr>
            </a:pPr>
            <a:r>
              <a:rPr lang="sv-SE" sz="3300" dirty="0" err="1"/>
              <a:t>Diageo's</a:t>
            </a:r>
            <a:r>
              <a:rPr lang="sv-SE" sz="3300" dirty="0"/>
              <a:t> partnership </a:t>
            </a:r>
            <a:r>
              <a:rPr lang="sv-SE" sz="3300" dirty="0" err="1"/>
              <a:t>with</a:t>
            </a:r>
            <a:r>
              <a:rPr lang="sv-SE" sz="3300" dirty="0"/>
              <a:t> </a:t>
            </a:r>
            <a:r>
              <a:rPr lang="sv-SE" sz="3300" dirty="0" err="1"/>
              <a:t>Netflix's</a:t>
            </a:r>
            <a:r>
              <a:rPr lang="sv-SE" sz="3300" dirty="0"/>
              <a:t> "</a:t>
            </a:r>
            <a:r>
              <a:rPr lang="sv-SE" sz="3300" dirty="0" err="1"/>
              <a:t>Squid</a:t>
            </a:r>
            <a:r>
              <a:rPr lang="sv-SE" sz="3300" dirty="0"/>
              <a:t> Game”</a:t>
            </a:r>
          </a:p>
          <a:p>
            <a:pPr>
              <a:lnSpc>
                <a:spcPct val="120000"/>
              </a:lnSpc>
              <a:buClr>
                <a:srgbClr val="FFC31F"/>
              </a:buClr>
            </a:pPr>
            <a:r>
              <a:rPr lang="sv-SE" sz="3300" dirty="0" err="1"/>
              <a:t>Alcohol</a:t>
            </a:r>
            <a:r>
              <a:rPr lang="sv-SE" sz="3300" dirty="0"/>
              <a:t> </a:t>
            </a:r>
            <a:r>
              <a:rPr lang="sv-SE" sz="3300" dirty="0" err="1"/>
              <a:t>advertising</a:t>
            </a:r>
            <a:r>
              <a:rPr lang="sv-SE" sz="3300" dirty="0"/>
              <a:t> </a:t>
            </a:r>
            <a:r>
              <a:rPr lang="sv-SE" sz="3300" dirty="0" err="1"/>
              <a:t>during</a:t>
            </a:r>
            <a:r>
              <a:rPr lang="sv-SE" sz="3300" dirty="0"/>
              <a:t> Lego Masters in Australia</a:t>
            </a:r>
          </a:p>
          <a:p>
            <a:pPr>
              <a:lnSpc>
                <a:spcPct val="120000"/>
              </a:lnSpc>
              <a:buClr>
                <a:srgbClr val="FFC31F"/>
              </a:buClr>
            </a:pPr>
            <a:r>
              <a:rPr lang="sv-SE" sz="3300" dirty="0" err="1"/>
              <a:t>Collecting</a:t>
            </a:r>
            <a:r>
              <a:rPr lang="sv-SE" sz="3300" dirty="0"/>
              <a:t> and </a:t>
            </a:r>
            <a:r>
              <a:rPr lang="sv-SE" sz="3300" dirty="0" err="1"/>
              <a:t>using</a:t>
            </a:r>
            <a:r>
              <a:rPr lang="sv-SE" sz="3300" dirty="0"/>
              <a:t> personal data for marketing, </a:t>
            </a:r>
            <a:r>
              <a:rPr lang="sv-SE" sz="3300" dirty="0" err="1"/>
              <a:t>using</a:t>
            </a:r>
            <a:r>
              <a:rPr lang="sv-SE" sz="3300" dirty="0"/>
              <a:t> AI</a:t>
            </a:r>
          </a:p>
          <a:p>
            <a:pPr lvl="1">
              <a:lnSpc>
                <a:spcPct val="120000"/>
              </a:lnSpc>
              <a:buClr>
                <a:srgbClr val="FFC31F"/>
              </a:buClr>
              <a:buSzPct val="130000"/>
            </a:pPr>
            <a:endParaRPr lang="sv-SE" sz="2900" dirty="0"/>
          </a:p>
        </p:txBody>
      </p:sp>
      <p:pic>
        <p:nvPicPr>
          <p:cNvPr id="10" name="Picture Placeholder 9">
            <a:extLst>
              <a:ext uri="{FF2B5EF4-FFF2-40B4-BE49-F238E27FC236}">
                <a16:creationId xmlns:a16="http://schemas.microsoft.com/office/drawing/2014/main" id="{6EBC7A37-FADA-1603-5006-67A64B2916E0}"/>
              </a:ext>
            </a:extLst>
          </p:cNvPr>
          <p:cNvPicPr>
            <a:picLocks noGrp="1" noChangeAspect="1"/>
          </p:cNvPicPr>
          <p:nvPr>
            <p:ph type="pic" sz="quarter" idx="14"/>
          </p:nvPr>
        </p:nvPicPr>
        <p:blipFill>
          <a:blip r:embed="rId3"/>
          <a:srcRect l="27563" r="27563"/>
          <a:stretch/>
        </p:blipFill>
        <p:spPr>
          <a:xfrm>
            <a:off x="7158176" y="-131015"/>
            <a:ext cx="5728447" cy="7180730"/>
          </a:xfrm>
        </p:spPr>
      </p:pic>
      <p:sp>
        <p:nvSpPr>
          <p:cNvPr id="2" name="Title 1">
            <a:extLst>
              <a:ext uri="{FF2B5EF4-FFF2-40B4-BE49-F238E27FC236}">
                <a16:creationId xmlns:a16="http://schemas.microsoft.com/office/drawing/2014/main" id="{AFCD3120-4313-BC41-477B-EB836C6F4606}"/>
              </a:ext>
            </a:extLst>
          </p:cNvPr>
          <p:cNvSpPr>
            <a:spLocks noGrp="1"/>
          </p:cNvSpPr>
          <p:nvPr>
            <p:ph type="title"/>
          </p:nvPr>
        </p:nvSpPr>
        <p:spPr>
          <a:xfrm>
            <a:off x="838201" y="263525"/>
            <a:ext cx="10515600" cy="2124075"/>
          </a:xfrm>
        </p:spPr>
        <p:txBody>
          <a:bodyPr>
            <a:normAutofit/>
          </a:bodyPr>
          <a:lstStyle/>
          <a:p>
            <a:r>
              <a:rPr lang="sv-SE" dirty="0">
                <a:solidFill>
                  <a:schemeClr val="tx1"/>
                </a:solidFill>
                <a:highlight>
                  <a:srgbClr val="FFC31F"/>
                </a:highlight>
              </a:rPr>
              <a:t>DIGITAL PREDATORS: </a:t>
            </a:r>
            <a:br>
              <a:rPr lang="sv-SE" dirty="0">
                <a:solidFill>
                  <a:schemeClr val="tx1"/>
                </a:solidFill>
                <a:highlight>
                  <a:srgbClr val="FFC31F"/>
                </a:highlight>
              </a:rPr>
            </a:br>
            <a:r>
              <a:rPr lang="sv-SE" dirty="0">
                <a:solidFill>
                  <a:schemeClr val="tx1"/>
                </a:solidFill>
                <a:highlight>
                  <a:srgbClr val="FFC31F"/>
                </a:highlight>
              </a:rPr>
              <a:t>TARGETING YOUTH WITH </a:t>
            </a:r>
            <a:br>
              <a:rPr lang="sv-SE" dirty="0">
                <a:solidFill>
                  <a:schemeClr val="tx1"/>
                </a:solidFill>
                <a:highlight>
                  <a:srgbClr val="FFC31F"/>
                </a:highlight>
              </a:rPr>
            </a:br>
            <a:r>
              <a:rPr lang="sv-SE" dirty="0">
                <a:solidFill>
                  <a:schemeClr val="tx1"/>
                </a:solidFill>
                <a:highlight>
                  <a:srgbClr val="FFC31F"/>
                </a:highlight>
              </a:rPr>
              <a:t>HIGH-TECH MARKETING</a:t>
            </a:r>
          </a:p>
        </p:txBody>
      </p:sp>
    </p:spTree>
    <p:extLst>
      <p:ext uri="{BB962C8B-B14F-4D97-AF65-F5344CB8AC3E}">
        <p14:creationId xmlns:p14="http://schemas.microsoft.com/office/powerpoint/2010/main" val="30574132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8C60B-9F39-7708-2B90-6C2432C477E7}"/>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357B5D7-C0B0-4528-CF93-567EA86F9F5D}"/>
              </a:ext>
            </a:extLst>
          </p:cNvPr>
          <p:cNvPicPr>
            <a:picLocks noGrp="1" noChangeAspect="1"/>
          </p:cNvPicPr>
          <p:nvPr>
            <p:ph type="pic" sz="quarter" idx="13"/>
          </p:nvPr>
        </p:nvPicPr>
        <p:blipFill>
          <a:blip r:embed="rId3"/>
          <a:srcRect t="14006" b="14006"/>
          <a:stretch/>
        </p:blipFill>
        <p:spPr>
          <a:xfrm>
            <a:off x="-130709" y="-16618"/>
            <a:ext cx="12453417" cy="6733887"/>
          </a:xfrm>
        </p:spPr>
      </p:pic>
    </p:spTree>
    <p:extLst>
      <p:ext uri="{BB962C8B-B14F-4D97-AF65-F5344CB8AC3E}">
        <p14:creationId xmlns:p14="http://schemas.microsoft.com/office/powerpoint/2010/main" val="1123630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01926-D01C-20B8-7A88-08289277A25C}"/>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25CF2CC-058D-4165-1585-4A6C64E9A384}"/>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4400A257-C906-B83F-4083-B3338B4ABAB6}"/>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EFE34043-F6BF-1F11-22C7-96DC2E1B528D}"/>
              </a:ext>
            </a:extLst>
          </p:cNvPr>
          <p:cNvSpPr>
            <a:spLocks noGrp="1"/>
          </p:cNvSpPr>
          <p:nvPr>
            <p:ph sz="half" idx="1"/>
          </p:nvPr>
        </p:nvSpPr>
        <p:spPr>
          <a:xfrm>
            <a:off x="825500" y="2203563"/>
            <a:ext cx="5843156" cy="3490264"/>
          </a:xfrm>
        </p:spPr>
        <p:txBody>
          <a:bodyPr>
            <a:noAutofit/>
          </a:bodyPr>
          <a:lstStyle/>
          <a:p>
            <a:pPr marL="0" indent="0">
              <a:lnSpc>
                <a:spcPct val="100000"/>
              </a:lnSpc>
              <a:buNone/>
            </a:pPr>
            <a:r>
              <a:rPr lang="en-GB" sz="1800" b="1" dirty="0">
                <a:solidFill>
                  <a:srgbClr val="FFC31F"/>
                </a:solidFill>
                <a:highlight>
                  <a:srgbClr val="000000"/>
                </a:highlight>
              </a:rPr>
              <a:t>Big Alcohol Turns 2026 FIFA World Cup into Largest Alcohol Marketing Operation in Sporting History</a:t>
            </a:r>
          </a:p>
          <a:p>
            <a:pPr>
              <a:lnSpc>
                <a:spcPct val="100000"/>
              </a:lnSpc>
            </a:pPr>
            <a:r>
              <a:rPr lang="en-GB" sz="1800" dirty="0"/>
              <a:t>Alcohol corporations Diageo, AB InBev and Ambev are using 2026 FIFA World Cup as central lever to reverse structural decline in alcohol use among young people </a:t>
            </a:r>
          </a:p>
          <a:p>
            <a:pPr>
              <a:lnSpc>
                <a:spcPct val="100000"/>
              </a:lnSpc>
            </a:pPr>
            <a:r>
              <a:rPr lang="en-GB" sz="1800" dirty="0"/>
              <a:t>Generation Z is using less alcohol than previous generations across many countries</a:t>
            </a:r>
          </a:p>
          <a:p>
            <a:pPr lvl="1">
              <a:lnSpc>
                <a:spcPct val="100000"/>
              </a:lnSpc>
            </a:pPr>
            <a:r>
              <a:rPr lang="en-GB" sz="1800" dirty="0"/>
              <a:t>US per capita alcohol consumption is at its lowest level since 1995</a:t>
            </a:r>
          </a:p>
        </p:txBody>
      </p:sp>
      <p:sp>
        <p:nvSpPr>
          <p:cNvPr id="5" name="Rectangle 2">
            <a:extLst>
              <a:ext uri="{FF2B5EF4-FFF2-40B4-BE49-F238E27FC236}">
                <a16:creationId xmlns:a16="http://schemas.microsoft.com/office/drawing/2014/main" id="{4254695A-A4D6-7F31-CF2C-10FD283C224C}"/>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E9AC5246-F78F-CAD6-794B-C9A990BAEC0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144D44E2-F5CC-DD59-E6BF-8532793439C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E41F81C-D808-60B2-D2E6-8954A116BB1C}"/>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CA7CAD3F-927D-B3B1-1AAF-D30F27F190F9}"/>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D7C2DA01-0FA2-79E2-ECA5-3E519BAA0A7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64C07AEF-A919-FDE2-905B-7378E288482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4635DE5B-C815-693F-8453-1044A4860D76}"/>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445B676B-E798-D102-827C-A2B6B32EE4E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7551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8DF93-CCB9-6301-47ED-693A5D0D738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CE6A1A2-80F2-CA6C-6E89-3C6FF9B930F8}"/>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1BB23BA5-976A-AD7A-2E99-943C61EE1D0B}"/>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D4DD8813-A8BC-6EFB-A7B8-AE72E2AF30C7}"/>
              </a:ext>
            </a:extLst>
          </p:cNvPr>
          <p:cNvSpPr>
            <a:spLocks noGrp="1"/>
          </p:cNvSpPr>
          <p:nvPr>
            <p:ph sz="half" idx="1"/>
          </p:nvPr>
        </p:nvSpPr>
        <p:spPr>
          <a:xfrm>
            <a:off x="825500" y="2076563"/>
            <a:ext cx="5843156" cy="3490264"/>
          </a:xfrm>
        </p:spPr>
        <p:txBody>
          <a:bodyPr>
            <a:noAutofit/>
          </a:bodyPr>
          <a:lstStyle/>
          <a:p>
            <a:pPr marL="0" indent="0">
              <a:lnSpc>
                <a:spcPct val="100000"/>
              </a:lnSpc>
              <a:buNone/>
            </a:pPr>
            <a:r>
              <a:rPr lang="en-GB" sz="1600" b="1" dirty="0">
                <a:solidFill>
                  <a:srgbClr val="FFC31F"/>
                </a:solidFill>
                <a:highlight>
                  <a:srgbClr val="000000"/>
                </a:highlight>
              </a:rPr>
              <a:t>Big Alcohol Turns 2026 FIFA World Cup into Largest Alcohol Marketing Operation in Sporting History</a:t>
            </a:r>
          </a:p>
          <a:p>
            <a:pPr>
              <a:lnSpc>
                <a:spcPct val="100000"/>
              </a:lnSpc>
            </a:pPr>
            <a:r>
              <a:rPr lang="en-GB" sz="1600" dirty="0"/>
              <a:t>AB InBev's global alcohol marketing operation around tournament is valued at $7.2 billion, with estimated $250 million per year going to sports sponsorships alone </a:t>
            </a:r>
          </a:p>
          <a:p>
            <a:pPr>
              <a:lnSpc>
                <a:spcPct val="100000"/>
              </a:lnSpc>
            </a:pPr>
            <a:r>
              <a:rPr lang="en-GB" sz="1600" dirty="0"/>
              <a:t>Diageo has become Official Spirits Supporter of the FIFA World Cup 2026 across North, Central and South America</a:t>
            </a:r>
          </a:p>
          <a:p>
            <a:pPr lvl="1">
              <a:lnSpc>
                <a:spcPct val="100000"/>
              </a:lnSpc>
            </a:pPr>
            <a:r>
              <a:rPr lang="en-GB" sz="1600" dirty="0"/>
              <a:t>First time the liquor giant has partnered with the tournament</a:t>
            </a:r>
          </a:p>
          <a:p>
            <a:pPr lvl="1">
              <a:lnSpc>
                <a:spcPct val="100000"/>
              </a:lnSpc>
            </a:pPr>
            <a:r>
              <a:rPr lang="en-GB" sz="1600" dirty="0"/>
              <a:t>Putting </a:t>
            </a:r>
            <a:r>
              <a:rPr lang="en-GB" sz="1600" dirty="0" err="1"/>
              <a:t>Casamigos</a:t>
            </a:r>
            <a:r>
              <a:rPr lang="en-GB" sz="1600" dirty="0"/>
              <a:t>, Don Julio, Buchanan's, Johnnie Walker and Smirnoff in front of billions of football fans, including children and young people, across more than 20 countries</a:t>
            </a:r>
          </a:p>
        </p:txBody>
      </p:sp>
      <p:sp>
        <p:nvSpPr>
          <p:cNvPr id="5" name="Rectangle 2">
            <a:extLst>
              <a:ext uri="{FF2B5EF4-FFF2-40B4-BE49-F238E27FC236}">
                <a16:creationId xmlns:a16="http://schemas.microsoft.com/office/drawing/2014/main" id="{5E52C8DD-C87B-AE5E-6772-15627B7BCE0C}"/>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241AEA98-F32A-6C66-E09B-1C1A9222658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8667DCDF-23D6-BD2A-70A7-7AD57026996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AA9299E8-1C1C-C024-EC7F-7F2CE7E053E9}"/>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1C7761A4-24A1-626C-C64A-B8B0F0C50F79}"/>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4BD57BEF-F86D-3BBB-C2C1-006BF8BFFB2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596F6E5A-AD2F-2498-FCDF-7D171BE1470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DB5C7BE6-D9C3-EB2A-FAF1-2450ED4760D0}"/>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4557B02C-8C38-AB7E-CFBC-774AD2390E5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7919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9F8BD-5210-983F-060D-BD0089FC4065}"/>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41EE258-9590-D81C-03C2-25537CDFF57C}"/>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CD49F2C8-0ABA-BFA4-5CC1-1B9EF674E861}"/>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70213D02-EAE9-3F25-D9E3-9EDDFC02A716}"/>
              </a:ext>
            </a:extLst>
          </p:cNvPr>
          <p:cNvSpPr>
            <a:spLocks noGrp="1"/>
          </p:cNvSpPr>
          <p:nvPr>
            <p:ph sz="half" idx="1"/>
          </p:nvPr>
        </p:nvSpPr>
        <p:spPr>
          <a:xfrm>
            <a:off x="825500" y="2203563"/>
            <a:ext cx="5843156" cy="3490264"/>
          </a:xfrm>
        </p:spPr>
        <p:txBody>
          <a:bodyPr>
            <a:noAutofit/>
          </a:bodyPr>
          <a:lstStyle/>
          <a:p>
            <a:pPr marL="0" indent="0">
              <a:buNone/>
            </a:pPr>
            <a:r>
              <a:rPr lang="en-GB" sz="2000" b="1" dirty="0">
                <a:solidFill>
                  <a:srgbClr val="FFC31F"/>
                </a:solidFill>
                <a:highlight>
                  <a:srgbClr val="000000"/>
                </a:highlight>
              </a:rPr>
              <a:t>Strategy Is Already Delivering Financial Results</a:t>
            </a:r>
          </a:p>
          <a:p>
            <a:r>
              <a:rPr lang="en-GB" sz="2000" dirty="0"/>
              <a:t>Diageo reported a 9.4% sales decline in North America and a 15.4% drop in spirits volumes</a:t>
            </a:r>
          </a:p>
          <a:p>
            <a:pPr lvl="1"/>
            <a:r>
              <a:rPr lang="en-GB" sz="2000" dirty="0"/>
              <a:t>but offset these losses through a 16.2% sales increase in Latin America driven by distributors stocking up ahead of the World Cup </a:t>
            </a:r>
          </a:p>
        </p:txBody>
      </p:sp>
      <p:sp>
        <p:nvSpPr>
          <p:cNvPr id="5" name="Rectangle 2">
            <a:extLst>
              <a:ext uri="{FF2B5EF4-FFF2-40B4-BE49-F238E27FC236}">
                <a16:creationId xmlns:a16="http://schemas.microsoft.com/office/drawing/2014/main" id="{5335C3B6-1A13-6781-8B64-53729889A15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30E5146F-7D05-493C-E245-052C2810F740}"/>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3756783E-AFDE-C1E7-727F-837B5758ABAF}"/>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806E115-6B8F-8181-2752-A6EA7C3950D7}"/>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97AC8EA1-280E-60C1-97DA-B8E7F880802B}"/>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57031EA9-24EC-1003-A64A-7ACB7875B51B}"/>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4BCCAFE4-D45F-0210-D2EC-B8433855F98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C2F4C270-CF83-F5ED-1C79-EF3530D0823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4A94343A-CCCB-8277-DA83-6C1B8BA06A7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5329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1EC80-46E2-EE6F-A7C5-5B2EA7E331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DE8ECA-1082-BB5E-88C3-81A1B4CE109E}"/>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b="1" dirty="0"/>
              <a:t>OECD report: costs to society!</a:t>
            </a:r>
          </a:p>
          <a:p>
            <a:pPr lvl="1" eaLnBrk="0" fontAlgn="base" hangingPunct="0">
              <a:lnSpc>
                <a:spcPct val="100000"/>
              </a:lnSpc>
              <a:spcBef>
                <a:spcPct val="0"/>
              </a:spcBef>
              <a:spcAft>
                <a:spcPct val="0"/>
              </a:spcAft>
            </a:pPr>
            <a:r>
              <a:rPr lang="en-GB" b="1" dirty="0"/>
              <a:t>Unique advocacy tool</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“No Safe Level” fight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Alcohol industry in decline</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People’s support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00E8AD02-6BBE-9808-9AA7-A66C332E4BE9}"/>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0A3A8504-D3AE-25BE-95F4-E4B2A8D8951A}"/>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2793740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1452-12B1-E06B-4ED0-19971DE1487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EDB8CBB-EBE2-C654-779A-C24587E01EE5}"/>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05182266-2482-CCEE-FB3B-DE7A16448464}"/>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DC87F8C5-086F-C9F5-C2E7-236C78DCF484}"/>
              </a:ext>
            </a:extLst>
          </p:cNvPr>
          <p:cNvSpPr>
            <a:spLocks noGrp="1"/>
          </p:cNvSpPr>
          <p:nvPr>
            <p:ph sz="half" idx="1"/>
          </p:nvPr>
        </p:nvSpPr>
        <p:spPr>
          <a:xfrm>
            <a:off x="825500" y="2203563"/>
            <a:ext cx="5843156" cy="3490264"/>
          </a:xfrm>
        </p:spPr>
        <p:txBody>
          <a:bodyPr>
            <a:noAutofit/>
          </a:bodyPr>
          <a:lstStyle/>
          <a:p>
            <a:pPr marL="0" indent="0">
              <a:lnSpc>
                <a:spcPct val="100000"/>
              </a:lnSpc>
              <a:buNone/>
            </a:pPr>
            <a:r>
              <a:rPr lang="en-GB" sz="1600" b="1" dirty="0">
                <a:solidFill>
                  <a:srgbClr val="FFC31F"/>
                </a:solidFill>
                <a:highlight>
                  <a:srgbClr val="000000"/>
                </a:highlight>
              </a:rPr>
              <a:t>Strategy Is Already Delivering Financial Results</a:t>
            </a:r>
          </a:p>
          <a:p>
            <a:pPr>
              <a:lnSpc>
                <a:spcPct val="100000"/>
              </a:lnSpc>
            </a:pPr>
            <a:r>
              <a:rPr lang="en-GB" sz="1600" dirty="0"/>
              <a:t>Ambev built 5 branded arenas across Brazilian cities to host public screenings alongside live music and alcohol promotion, drawing an expected 600,000 in-person visitors, with national broadcast coverage reaching a far wider audience </a:t>
            </a:r>
          </a:p>
          <a:p>
            <a:pPr>
              <a:lnSpc>
                <a:spcPct val="100000"/>
              </a:lnSpc>
            </a:pPr>
            <a:r>
              <a:rPr lang="en-GB" sz="1600" dirty="0"/>
              <a:t>Ambev's Q1 2026 Brazil beer volumes reached an all-time first-quarter high; the company's share price jumped 15.3% in a single day</a:t>
            </a:r>
          </a:p>
          <a:p>
            <a:pPr lvl="1">
              <a:lnSpc>
                <a:spcPct val="100000"/>
              </a:lnSpc>
            </a:pPr>
            <a:r>
              <a:rPr lang="en-GB" sz="1600" dirty="0"/>
              <a:t>largest single-day rise since 1999 </a:t>
            </a:r>
          </a:p>
          <a:p>
            <a:pPr>
              <a:lnSpc>
                <a:spcPct val="100000"/>
              </a:lnSpc>
            </a:pPr>
            <a:r>
              <a:rPr lang="en-GB" sz="1600" dirty="0"/>
              <a:t>Every recent World Cup has produced measurable alcohol sales spikes: AB InBev's sales rose by 140 million litres during Brazil 2014, and Budweiser revenue jumped 10.1% outside the US during the 2018 tournament</a:t>
            </a:r>
          </a:p>
        </p:txBody>
      </p:sp>
      <p:sp>
        <p:nvSpPr>
          <p:cNvPr id="5" name="Rectangle 2">
            <a:extLst>
              <a:ext uri="{FF2B5EF4-FFF2-40B4-BE49-F238E27FC236}">
                <a16:creationId xmlns:a16="http://schemas.microsoft.com/office/drawing/2014/main" id="{115B8A21-9DBA-7CC5-7B16-90C473B99283}"/>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0BF4DECB-EBA4-AA14-13AC-C9093CD5A65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E5C8323-797A-84CE-F520-C4D65502ABD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2501CE5-2103-AD6F-2967-7241609DB302}"/>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B9E20EBD-CF88-5849-390E-DF97A3468946}"/>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94E12EA2-4A1D-A19D-A22A-FFA3CB83BD55}"/>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73861861-F4E8-C916-40B9-C686D993F572}"/>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0132227C-CB0C-3339-62BE-78D41FF6C884}"/>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94D24901-AC96-7B87-D303-E991433969F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4023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67273-3A72-05F3-8E1B-25650D532AF3}"/>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7A194FF-62C1-3BE6-ABDA-3EA59F3208C2}"/>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2506A5F5-AE5E-3D2F-8613-6B0D7D2DDBD3}"/>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0FB81785-91E0-7CFF-16B9-A2F4A9A7B040}"/>
              </a:ext>
            </a:extLst>
          </p:cNvPr>
          <p:cNvSpPr>
            <a:spLocks noGrp="1"/>
          </p:cNvSpPr>
          <p:nvPr>
            <p:ph sz="half" idx="1"/>
          </p:nvPr>
        </p:nvSpPr>
        <p:spPr>
          <a:xfrm>
            <a:off x="825500" y="2203563"/>
            <a:ext cx="5843156" cy="3490264"/>
          </a:xfrm>
        </p:spPr>
        <p:txBody>
          <a:bodyPr>
            <a:noAutofit/>
          </a:bodyPr>
          <a:lstStyle/>
          <a:p>
            <a:pPr marL="0" indent="0">
              <a:buNone/>
            </a:pPr>
            <a:r>
              <a:rPr lang="en-GB" sz="1800" b="1" dirty="0">
                <a:solidFill>
                  <a:srgbClr val="FFC31F"/>
                </a:solidFill>
                <a:highlight>
                  <a:srgbClr val="000000"/>
                </a:highlight>
              </a:rPr>
              <a:t>"Responsible Consumption" Framing Contradicts the Financial Logic</a:t>
            </a:r>
          </a:p>
          <a:p>
            <a:r>
              <a:rPr lang="en-GB" sz="1800" dirty="0"/>
              <a:t>Almost every World Cup alcohol campaign is publicly framed as "responsible consumption”</a:t>
            </a:r>
          </a:p>
          <a:p>
            <a:r>
              <a:rPr lang="en-GB" sz="1800" dirty="0"/>
              <a:t>But financial reporting tells a different story:</a:t>
            </a:r>
          </a:p>
          <a:p>
            <a:pPr lvl="1"/>
            <a:r>
              <a:rPr lang="en-GB" sz="1800" dirty="0"/>
              <a:t>Tournament is explicitly described by alcohol company CFOs as engine for inventory build-ups and sales recovery</a:t>
            </a:r>
          </a:p>
          <a:p>
            <a:pPr lvl="1"/>
            <a:r>
              <a:rPr lang="en-GB" sz="1800" dirty="0"/>
              <a:t>Zero-alcohol products are used to anchor “responsibility” narrative but they hold only around 2% of the global beer market;</a:t>
            </a:r>
          </a:p>
          <a:p>
            <a:pPr lvl="1"/>
            <a:r>
              <a:rPr lang="en-GB" sz="1800" dirty="0"/>
              <a:t>Remaining 98% is what World Cup marketing is built to sell</a:t>
            </a:r>
          </a:p>
        </p:txBody>
      </p:sp>
      <p:sp>
        <p:nvSpPr>
          <p:cNvPr id="5" name="Rectangle 2">
            <a:extLst>
              <a:ext uri="{FF2B5EF4-FFF2-40B4-BE49-F238E27FC236}">
                <a16:creationId xmlns:a16="http://schemas.microsoft.com/office/drawing/2014/main" id="{8FFDD41B-4AA7-909D-C68F-6D633585EAEC}"/>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7C193DDB-C5E5-164E-8096-CB7D4CD2B11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33513726-B109-3A0F-F037-40EEA6C93B5A}"/>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094F847-2554-BB40-9F2F-3A8406A41B25}"/>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442E0935-804C-3FA0-1D7A-26F7A2DEAAB4}"/>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46050FD1-7CC2-24DB-DBEB-BB7E59CC654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EC9828FF-1C68-7A79-E5AA-64400D1E3FF3}"/>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832BB52B-62C1-0F5F-9425-04C4AC76AFD4}"/>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4342A832-A98C-3D0A-501F-1C50AE26B1A3}"/>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15770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A3E18-A187-AB5E-2BDD-74CFB5E96798}"/>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85194E1-8FAD-630E-59A3-467E2A2C4203}"/>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F6292631-6EC1-A52E-7682-71B4C69BDD95}"/>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D893C785-E1D1-78BD-D5B7-603171863DE1}"/>
              </a:ext>
            </a:extLst>
          </p:cNvPr>
          <p:cNvSpPr>
            <a:spLocks noGrp="1"/>
          </p:cNvSpPr>
          <p:nvPr>
            <p:ph sz="half" idx="1"/>
          </p:nvPr>
        </p:nvSpPr>
        <p:spPr>
          <a:xfrm>
            <a:off x="825500" y="2203563"/>
            <a:ext cx="5843156" cy="3490264"/>
          </a:xfrm>
        </p:spPr>
        <p:txBody>
          <a:bodyPr>
            <a:noAutofit/>
          </a:bodyPr>
          <a:lstStyle/>
          <a:p>
            <a:pPr marL="0" indent="0">
              <a:buNone/>
            </a:pPr>
            <a:r>
              <a:rPr lang="en-GB" sz="1600" b="1" dirty="0">
                <a:solidFill>
                  <a:srgbClr val="FFC31F"/>
                </a:solidFill>
                <a:highlight>
                  <a:srgbClr val="000000"/>
                </a:highlight>
              </a:rPr>
              <a:t>"Responsible Consumption" Framing Contradicts the Financial Logic</a:t>
            </a:r>
          </a:p>
          <a:p>
            <a:r>
              <a:rPr lang="en-GB" sz="1600" dirty="0"/>
              <a:t>Research is consistent: repeated exposure to alcohol marketing through sport increases alcohol use among children and young people, normalises alcohol in social and family settings, and creates positive associations with alcohol that operate below conscious awareness</a:t>
            </a:r>
          </a:p>
          <a:p>
            <a:r>
              <a:rPr lang="en-GB" sz="1600" dirty="0"/>
              <a:t>2018 FIFA World Cup alone delivered 3.3 billion alcohol brand impressions in UK, including an estimated 385 million impressions to children</a:t>
            </a:r>
          </a:p>
          <a:p>
            <a:r>
              <a:rPr lang="en-GB" sz="1600" dirty="0"/>
              <a:t>2026 tournament spans 16 cities and 104 matches, with an expected 6.5 million in-stadium spectators and global broadcast audiences in the billions, including children and young people</a:t>
            </a:r>
          </a:p>
        </p:txBody>
      </p:sp>
      <p:sp>
        <p:nvSpPr>
          <p:cNvPr id="5" name="Rectangle 2">
            <a:extLst>
              <a:ext uri="{FF2B5EF4-FFF2-40B4-BE49-F238E27FC236}">
                <a16:creationId xmlns:a16="http://schemas.microsoft.com/office/drawing/2014/main" id="{C217F264-15F1-A829-3B59-9E2AB5481FBE}"/>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A59FD6E7-262D-E426-0FA2-A41E3293657B}"/>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7037B42-80DC-1C1E-0FE5-6820ACB4CE51}"/>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4AE46EA4-C4E8-97FC-BD2B-E0B9278B49ED}"/>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F018DA24-5B6D-37E0-9B0F-D7E7A62A1EBF}"/>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6AA24246-9CCD-DFED-6C04-2CEB4848CCD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A8F88D3F-8C7D-509B-105C-ECB0AC14E2F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0031764F-C3A4-A94A-9E65-CC7DF372A899}"/>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74535D8E-6FB4-AD7B-9FF7-427B601A509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038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9020A-81B3-846A-8348-C836F162AFA5}"/>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2837A0A-4AAF-D960-46EE-DAC013759530}"/>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C6421964-D362-39B3-F99A-F89F248B5125}"/>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0CFC1983-FD26-897A-03CF-C526D7A29612}"/>
              </a:ext>
            </a:extLst>
          </p:cNvPr>
          <p:cNvSpPr>
            <a:spLocks noGrp="1"/>
          </p:cNvSpPr>
          <p:nvPr>
            <p:ph sz="half" idx="1"/>
          </p:nvPr>
        </p:nvSpPr>
        <p:spPr>
          <a:xfrm>
            <a:off x="825500" y="2203563"/>
            <a:ext cx="5843156" cy="3490264"/>
          </a:xfrm>
        </p:spPr>
        <p:txBody>
          <a:bodyPr>
            <a:noAutofit/>
          </a:bodyPr>
          <a:lstStyle/>
          <a:p>
            <a:pPr marL="0" indent="0">
              <a:lnSpc>
                <a:spcPct val="100000"/>
              </a:lnSpc>
              <a:buNone/>
            </a:pPr>
            <a:r>
              <a:rPr lang="en-GB" sz="1800" b="1" dirty="0">
                <a:solidFill>
                  <a:srgbClr val="FFC31F"/>
                </a:solidFill>
                <a:highlight>
                  <a:srgbClr val="000000"/>
                </a:highlight>
              </a:rPr>
              <a:t>Norway: Erling Haaland Recruited as Budweiser Ambassador</a:t>
            </a:r>
          </a:p>
          <a:p>
            <a:pPr>
              <a:lnSpc>
                <a:spcPct val="100000"/>
              </a:lnSpc>
            </a:pPr>
            <a:r>
              <a:rPr lang="en-GB" sz="1800" dirty="0"/>
              <a:t>World Cup sponsor Budweiser signed Erling Haaland as ambassador for its "Let It Pour" campaign, launched in 40 countries ahead of the tournament </a:t>
            </a:r>
          </a:p>
          <a:p>
            <a:pPr>
              <a:lnSpc>
                <a:spcPct val="100000"/>
              </a:lnSpc>
            </a:pPr>
            <a:r>
              <a:rPr lang="en-GB" sz="1800" dirty="0"/>
              <a:t>Campaign is not running in Norway, where alcohol advertising is illegal — but the ad features a player in what closely resembles the Norwegian national team jersey, number 9, without showing the face, visibly exploiting Haaland's status as Norway's most prominent international footballer</a:t>
            </a:r>
          </a:p>
        </p:txBody>
      </p:sp>
      <p:sp>
        <p:nvSpPr>
          <p:cNvPr id="5" name="Rectangle 2">
            <a:extLst>
              <a:ext uri="{FF2B5EF4-FFF2-40B4-BE49-F238E27FC236}">
                <a16:creationId xmlns:a16="http://schemas.microsoft.com/office/drawing/2014/main" id="{3D5216C8-6644-0587-184B-E0A965E5F3C7}"/>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D9ED1B65-6332-E771-A674-77E1FB642BF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FA6485A-14D8-35E6-988D-A117A530F32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AD587348-ADEF-25EC-1C4B-5B2994D67431}"/>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F8962EEB-C008-9014-CDE5-9B1E1EF8D6FA}"/>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29EE5CA5-F478-2231-DBCF-4E123FF21507}"/>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45FE0504-AE5F-C1AA-CA42-E0C4103B612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8D36B463-37EA-7293-BDA2-EDBE3198048C}"/>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EE434736-FAC3-92A3-92F2-1D943D0BCAAF}"/>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771309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26859-2B70-8E45-74D5-7E2B17B6ACC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B210948-5241-1BCC-AB5F-149F9B9D120A}"/>
              </a:ext>
            </a:extLst>
          </p:cNvPr>
          <p:cNvPicPr>
            <a:picLocks noGrp="1" noChangeAspect="1"/>
          </p:cNvPicPr>
          <p:nvPr>
            <p:ph type="pic" sz="quarter" idx="14"/>
          </p:nvPr>
        </p:nvPicPr>
        <p:blipFill>
          <a:blip r:embed="rId3"/>
          <a:srcRect l="27563" r="27563"/>
          <a:stretch/>
        </p:blipFill>
        <p:spPr>
          <a:xfrm>
            <a:off x="6668656" y="-161365"/>
            <a:ext cx="5728447" cy="7180730"/>
          </a:xfrm>
        </p:spPr>
      </p:pic>
      <p:sp>
        <p:nvSpPr>
          <p:cNvPr id="2" name="Title 1">
            <a:extLst>
              <a:ext uri="{FF2B5EF4-FFF2-40B4-BE49-F238E27FC236}">
                <a16:creationId xmlns:a16="http://schemas.microsoft.com/office/drawing/2014/main" id="{4EBDFFC7-FE1F-EC23-D982-415A9789B739}"/>
              </a:ext>
            </a:extLst>
          </p:cNvPr>
          <p:cNvSpPr>
            <a:spLocks noGrp="1"/>
          </p:cNvSpPr>
          <p:nvPr>
            <p:ph type="title"/>
          </p:nvPr>
        </p:nvSpPr>
        <p:spPr>
          <a:xfrm>
            <a:off x="565150" y="570352"/>
            <a:ext cx="11061700" cy="1325563"/>
          </a:xfrm>
        </p:spPr>
        <p:txBody>
          <a:bodyPr>
            <a:noAutofit/>
          </a:bodyPr>
          <a:lstStyle/>
          <a:p>
            <a:pPr eaLnBrk="0" fontAlgn="base" hangingPunct="0">
              <a:lnSpc>
                <a:spcPct val="100000"/>
              </a:lnSpc>
              <a:spcAft>
                <a:spcPct val="0"/>
              </a:spcAft>
              <a:buClr>
                <a:srgbClr val="0069AE"/>
              </a:buClr>
              <a:buSzPct val="130000"/>
            </a:pPr>
            <a:r>
              <a:rPr lang="en-SE" altLang="en-SE" dirty="0">
                <a:solidFill>
                  <a:srgbClr val="0A0A0A"/>
                </a:solidFill>
                <a:highlight>
                  <a:srgbClr val="FFC31F"/>
                </a:highlight>
              </a:rPr>
              <a:t>BIG ALCOHOL AND THE FOOTBALL WORLD CUP</a:t>
            </a:r>
          </a:p>
        </p:txBody>
      </p:sp>
      <p:sp>
        <p:nvSpPr>
          <p:cNvPr id="3" name="Content Placeholder 2">
            <a:extLst>
              <a:ext uri="{FF2B5EF4-FFF2-40B4-BE49-F238E27FC236}">
                <a16:creationId xmlns:a16="http://schemas.microsoft.com/office/drawing/2014/main" id="{46693CEE-4786-250B-E268-5239B3EBD8D4}"/>
              </a:ext>
            </a:extLst>
          </p:cNvPr>
          <p:cNvSpPr>
            <a:spLocks noGrp="1"/>
          </p:cNvSpPr>
          <p:nvPr>
            <p:ph sz="half" idx="1"/>
          </p:nvPr>
        </p:nvSpPr>
        <p:spPr>
          <a:xfrm>
            <a:off x="825500" y="2203563"/>
            <a:ext cx="5843156" cy="3490264"/>
          </a:xfrm>
        </p:spPr>
        <p:txBody>
          <a:bodyPr>
            <a:noAutofit/>
          </a:bodyPr>
          <a:lstStyle/>
          <a:p>
            <a:pPr marL="0" indent="0">
              <a:lnSpc>
                <a:spcPct val="100000"/>
              </a:lnSpc>
              <a:buNone/>
            </a:pPr>
            <a:r>
              <a:rPr lang="en-GB" sz="1800" b="1" dirty="0">
                <a:solidFill>
                  <a:srgbClr val="FFC31F"/>
                </a:solidFill>
                <a:highlight>
                  <a:srgbClr val="000000"/>
                </a:highlight>
              </a:rPr>
              <a:t>Norway: Erling Haaland Recruited as Budweiser Ambassador</a:t>
            </a:r>
          </a:p>
          <a:p>
            <a:pPr>
              <a:lnSpc>
                <a:spcPct val="100000"/>
              </a:lnSpc>
            </a:pPr>
            <a:r>
              <a:rPr lang="en-GB" sz="1800" dirty="0"/>
              <a:t>Inger Lise Hansen, Secretary General of Actis described the move as cynical</a:t>
            </a:r>
          </a:p>
          <a:p>
            <a:pPr>
              <a:lnSpc>
                <a:spcPct val="100000"/>
              </a:lnSpc>
            </a:pPr>
            <a:r>
              <a:rPr lang="en-GB" sz="1800" dirty="0"/>
              <a:t>Hanne Cecilie Widnes, Secretary General of IOGT Norway, called it tragic: "He is a great hero for many young people in many countries. The Norwegian Football Federation should have put a stop to this" </a:t>
            </a:r>
          </a:p>
          <a:p>
            <a:pPr>
              <a:lnSpc>
                <a:spcPct val="100000"/>
              </a:lnSpc>
            </a:pPr>
            <a:r>
              <a:rPr lang="en-GB" sz="1800" dirty="0"/>
              <a:t>The Norwegian Football Federation confirmed it was informed of the deal but stated it cannot prevent a player from participating in a global marketing campaign for a FIFA World Cup sponsor</a:t>
            </a:r>
          </a:p>
        </p:txBody>
      </p:sp>
      <p:sp>
        <p:nvSpPr>
          <p:cNvPr id="5" name="Rectangle 2">
            <a:extLst>
              <a:ext uri="{FF2B5EF4-FFF2-40B4-BE49-F238E27FC236}">
                <a16:creationId xmlns:a16="http://schemas.microsoft.com/office/drawing/2014/main" id="{6B097513-6316-0111-CE18-4EF2D395EBB5}"/>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89D72D08-50BA-44A0-AC99-1A542BF35BC9}"/>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C48B724E-19A8-0F10-CF9A-E0AAF2BBE176}"/>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277D1AC1-9630-11F7-2255-C7222088630C}"/>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1166CF17-0EF8-98B6-4DAF-67DEF51746DC}"/>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C97D50DB-770C-7DFF-7418-182AC2ADFD1F}"/>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08462BA7-9098-EF42-D3E0-3AFB9584BC02}"/>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545F92E8-8280-2733-6081-3C7469388D3C}"/>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a16="http://schemas.microsoft.com/office/drawing/2014/main" id="{5D46CA41-8EA0-9EE6-D0E8-EFBEF504D83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23303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93F7-5486-F760-2593-F0166DB4979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3A49AB8-B24E-62B3-F0DF-DE7CF8A78BF9}"/>
              </a:ext>
            </a:extLst>
          </p:cNvPr>
          <p:cNvPicPr>
            <a:picLocks noGrp="1" noChangeAspect="1"/>
          </p:cNvPicPr>
          <p:nvPr>
            <p:ph type="pic" sz="quarter" idx="14"/>
          </p:nvPr>
        </p:nvPicPr>
        <p:blipFill>
          <a:blip r:embed="rId3"/>
          <a:srcRect l="54121" t="-2247" r="4653" b="2247"/>
          <a:stretch>
            <a:fillRect/>
          </a:stretch>
        </p:blipFill>
        <p:spPr>
          <a:xfrm>
            <a:off x="6668656" y="-161365"/>
            <a:ext cx="5728447" cy="7180730"/>
          </a:xfrm>
        </p:spPr>
      </p:pic>
      <p:sp>
        <p:nvSpPr>
          <p:cNvPr id="2" name="Title 1">
            <a:extLst>
              <a:ext uri="{FF2B5EF4-FFF2-40B4-BE49-F238E27FC236}">
                <a16:creationId xmlns:a16="http://schemas.microsoft.com/office/drawing/2014/main" id="{141265E5-6EC1-6B6E-2A79-0F5F129B0B05}"/>
              </a:ext>
            </a:extLst>
          </p:cNvPr>
          <p:cNvSpPr>
            <a:spLocks noGrp="1"/>
          </p:cNvSpPr>
          <p:nvPr>
            <p:ph type="title"/>
          </p:nvPr>
        </p:nvSpPr>
        <p:spPr>
          <a:xfrm>
            <a:off x="565150" y="634497"/>
            <a:ext cx="11061700" cy="1325563"/>
          </a:xfrm>
        </p:spPr>
        <p:txBody>
          <a:bodyPr>
            <a:noAutofit/>
          </a:bodyPr>
          <a:lstStyle/>
          <a:p>
            <a:r>
              <a:rPr lang="en-SE" dirty="0"/>
              <a:t>MOVENDI LAUNCHES CAMPAIGN TO DOCUMENT ALCOHOL ADS DURING WORLD CUP</a:t>
            </a:r>
          </a:p>
        </p:txBody>
      </p:sp>
      <p:sp>
        <p:nvSpPr>
          <p:cNvPr id="3" name="Content Placeholder 2">
            <a:extLst>
              <a:ext uri="{FF2B5EF4-FFF2-40B4-BE49-F238E27FC236}">
                <a16:creationId xmlns:a16="http://schemas.microsoft.com/office/drawing/2014/main" id="{22ED061B-CC7C-96C4-AEBA-CF489E848827}"/>
              </a:ext>
            </a:extLst>
          </p:cNvPr>
          <p:cNvSpPr>
            <a:spLocks noGrp="1"/>
          </p:cNvSpPr>
          <p:nvPr>
            <p:ph sz="half" idx="1"/>
          </p:nvPr>
        </p:nvSpPr>
        <p:spPr>
          <a:xfrm>
            <a:off x="825500" y="2463282"/>
            <a:ext cx="5843156" cy="3765239"/>
          </a:xfrm>
        </p:spPr>
        <p:txBody>
          <a:bodyPr>
            <a:noAutofit/>
          </a:bodyPr>
          <a:lstStyle/>
          <a:p>
            <a:pPr>
              <a:lnSpc>
                <a:spcPct val="100000"/>
              </a:lnSpc>
            </a:pPr>
            <a:r>
              <a:rPr lang="en-SE" dirty="0"/>
              <a:t>FIFA World Cup starts in two weeks</a:t>
            </a:r>
          </a:p>
          <a:p>
            <a:pPr>
              <a:lnSpc>
                <a:spcPct val="100000"/>
              </a:lnSpc>
            </a:pPr>
            <a:r>
              <a:rPr lang="en-SE" dirty="0"/>
              <a:t>Together with members from Kenya, Latvia, Mongolia, Sri Lanka, and Zimbabwe developed a collective initiative</a:t>
            </a:r>
          </a:p>
        </p:txBody>
      </p:sp>
      <p:sp>
        <p:nvSpPr>
          <p:cNvPr id="5" name="Rectangle 2">
            <a:extLst>
              <a:ext uri="{FF2B5EF4-FFF2-40B4-BE49-F238E27FC236}">
                <a16:creationId xmlns:a16="http://schemas.microsoft.com/office/drawing/2014/main" id="{09289C6E-E9E0-3367-F922-63CCB1296EDB}"/>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0A0E19EA-79CD-4B6D-3818-3BCAB6671A6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4F61B27-2524-FD5D-B855-88CB0CB59EDC}"/>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B37BF7C1-92B1-7935-78E8-19DFD6E39703}"/>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B500FA8B-CFFD-3BF2-F89B-CE406EDEAB95}"/>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39381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784D3-B1EE-13F4-C82E-BB61163054E5}"/>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B9EEEE8-B904-F5CC-C278-AC7DDBE5D115}"/>
              </a:ext>
            </a:extLst>
          </p:cNvPr>
          <p:cNvPicPr>
            <a:picLocks noGrp="1" noChangeAspect="1"/>
          </p:cNvPicPr>
          <p:nvPr>
            <p:ph type="pic" sz="quarter" idx="14"/>
          </p:nvPr>
        </p:nvPicPr>
        <p:blipFill>
          <a:blip r:embed="rId3"/>
          <a:srcRect l="54121" t="-2247" r="4653" b="2247"/>
          <a:stretch>
            <a:fillRect/>
          </a:stretch>
        </p:blipFill>
        <p:spPr>
          <a:xfrm>
            <a:off x="6668656" y="-161365"/>
            <a:ext cx="5728447" cy="7180730"/>
          </a:xfrm>
        </p:spPr>
      </p:pic>
      <p:sp>
        <p:nvSpPr>
          <p:cNvPr id="2" name="Title 1">
            <a:extLst>
              <a:ext uri="{FF2B5EF4-FFF2-40B4-BE49-F238E27FC236}">
                <a16:creationId xmlns:a16="http://schemas.microsoft.com/office/drawing/2014/main" id="{33A38417-AABE-105E-7D4A-7E650FC715F9}"/>
              </a:ext>
            </a:extLst>
          </p:cNvPr>
          <p:cNvSpPr>
            <a:spLocks noGrp="1"/>
          </p:cNvSpPr>
          <p:nvPr>
            <p:ph type="title"/>
          </p:nvPr>
        </p:nvSpPr>
        <p:spPr>
          <a:xfrm>
            <a:off x="565150" y="634497"/>
            <a:ext cx="11061700" cy="1325563"/>
          </a:xfrm>
        </p:spPr>
        <p:txBody>
          <a:bodyPr>
            <a:noAutofit/>
          </a:bodyPr>
          <a:lstStyle/>
          <a:p>
            <a:r>
              <a:rPr lang="en-SE" dirty="0"/>
              <a:t>MOVENDI LAUNCHES CAMPAIGN TO DOCUMENT ALCOHOL ADS DURING WORLD CUP</a:t>
            </a:r>
          </a:p>
        </p:txBody>
      </p:sp>
      <p:sp>
        <p:nvSpPr>
          <p:cNvPr id="3" name="Content Placeholder 2">
            <a:extLst>
              <a:ext uri="{FF2B5EF4-FFF2-40B4-BE49-F238E27FC236}">
                <a16:creationId xmlns:a16="http://schemas.microsoft.com/office/drawing/2014/main" id="{75D61EC3-C7A7-770D-405C-025539415647}"/>
              </a:ext>
            </a:extLst>
          </p:cNvPr>
          <p:cNvSpPr>
            <a:spLocks noGrp="1"/>
          </p:cNvSpPr>
          <p:nvPr>
            <p:ph sz="half" idx="1"/>
          </p:nvPr>
        </p:nvSpPr>
        <p:spPr>
          <a:xfrm>
            <a:off x="825500" y="2463282"/>
            <a:ext cx="5843156" cy="3765239"/>
          </a:xfrm>
        </p:spPr>
        <p:txBody>
          <a:bodyPr>
            <a:noAutofit/>
          </a:bodyPr>
          <a:lstStyle/>
          <a:p>
            <a:pPr>
              <a:lnSpc>
                <a:spcPct val="100000"/>
              </a:lnSpc>
            </a:pPr>
            <a:r>
              <a:rPr lang="en-SE" sz="2400" dirty="0"/>
              <a:t>Global campaign to document and expose alcohol marketing during the tournament</a:t>
            </a:r>
          </a:p>
          <a:p>
            <a:pPr>
              <a:lnSpc>
                <a:spcPct val="100000"/>
              </a:lnSpc>
            </a:pPr>
            <a:r>
              <a:rPr lang="en-SE" sz="2400" dirty="0"/>
              <a:t>With 1.7 billion children among the estimated 6 billion viewers, and alcohol companies openly treating the World Cup as a sales opportunity, the stakes for children’s health and rights could not be clearer</a:t>
            </a:r>
            <a:endParaRPr lang="en-GB" sz="2400" dirty="0"/>
          </a:p>
        </p:txBody>
      </p:sp>
      <p:sp>
        <p:nvSpPr>
          <p:cNvPr id="5" name="Rectangle 2">
            <a:extLst>
              <a:ext uri="{FF2B5EF4-FFF2-40B4-BE49-F238E27FC236}">
                <a16:creationId xmlns:a16="http://schemas.microsoft.com/office/drawing/2014/main" id="{005A3211-440E-DF14-ADD4-A6BB98063425}"/>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C6CC24F8-2EAD-4427-8253-7AC4B7BFE664}"/>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E912095-3ADE-483D-CB72-FC83FDD1DFED}"/>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AA4AD28B-8C2F-DECF-5F8D-B3BF55523A95}"/>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DC472BE8-77BA-4DBD-1774-22963FD7B081}"/>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9451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C4851-0750-676D-7E5B-DDC16C7882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48111C-0DFE-F3AD-0125-7E457762FBC5}"/>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OECD report: costs to society!</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“No Safe Level” fight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Alcohol industry in decline</a:t>
            </a:r>
          </a:p>
          <a:p>
            <a:pPr marL="514350" indent="-514350" eaLnBrk="0" fontAlgn="base" hangingPunct="0">
              <a:lnSpc>
                <a:spcPct val="100000"/>
              </a:lnSpc>
              <a:spcBef>
                <a:spcPct val="0"/>
              </a:spcBef>
              <a:spcAft>
                <a:spcPct val="0"/>
              </a:spcAft>
              <a:buFont typeface="+mj-lt"/>
              <a:buAutoNum type="arabicPeriod"/>
            </a:pPr>
            <a:r>
              <a:rPr lang="en-GB" b="1" dirty="0"/>
              <a:t>People’s support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245157EA-7845-4090-75C6-28484E3DA7DA}"/>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5774575D-CBE9-2AEA-BF1B-F8DAB3BD16D3}"/>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15747669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eople clapping and cheering outside">
            <a:extLst>
              <a:ext uri="{FF2B5EF4-FFF2-40B4-BE49-F238E27FC236}">
                <a16:creationId xmlns:a16="http://schemas.microsoft.com/office/drawing/2014/main" id="{8E44880E-83C8-3F31-D0E2-73992BED7CB6}"/>
              </a:ext>
            </a:extLst>
          </p:cNvPr>
          <p:cNvPicPr>
            <a:picLocks noGrp="1" noChangeAspect="1"/>
          </p:cNvPicPr>
          <p:nvPr>
            <p:ph type="pic" sz="quarter" idx="13"/>
          </p:nvPr>
        </p:nvPicPr>
        <p:blipFill>
          <a:blip r:embed="rId2"/>
          <a:srcRect t="3677" b="15215"/>
          <a:stretch/>
        </p:blipFill>
        <p:spPr>
          <a:xfrm>
            <a:off x="0" y="0"/>
            <a:ext cx="12453417" cy="6733887"/>
          </a:xfrm>
        </p:spPr>
      </p:pic>
      <p:sp>
        <p:nvSpPr>
          <p:cNvPr id="9" name="Title 1">
            <a:extLst>
              <a:ext uri="{FF2B5EF4-FFF2-40B4-BE49-F238E27FC236}">
                <a16:creationId xmlns:a16="http://schemas.microsoft.com/office/drawing/2014/main" id="{0438B71E-72E6-ECEB-8ECE-1E0285E0D0A3}"/>
              </a:ext>
            </a:extLst>
          </p:cNvPr>
          <p:cNvSpPr txBox="1">
            <a:spLocks/>
          </p:cNvSpPr>
          <p:nvPr/>
        </p:nvSpPr>
        <p:spPr>
          <a:xfrm>
            <a:off x="660400" y="3760643"/>
            <a:ext cx="7048500" cy="1325563"/>
          </a:xfrm>
          <a:prstGeom prst="rect">
            <a:avLst/>
          </a:prstGeom>
        </p:spPr>
        <p:txBody>
          <a:bodyPr anchor="b"/>
          <a:lstStyle>
            <a:lvl1pPr algn="l" defTabSz="914400" rtl="0" eaLnBrk="1" latinLnBrk="0" hangingPunct="1">
              <a:lnSpc>
                <a:spcPct val="90000"/>
              </a:lnSpc>
              <a:spcBef>
                <a:spcPct val="0"/>
              </a:spcBef>
              <a:buNone/>
              <a:defRPr sz="4400" b="1" i="0" kern="1200">
                <a:solidFill>
                  <a:schemeClr val="bg1"/>
                </a:solidFill>
                <a:highlight>
                  <a:srgbClr val="0069AE"/>
                </a:highlight>
                <a:latin typeface="Futura" panose="020B0602020204020303" pitchFamily="34" charset="-79"/>
                <a:ea typeface="+mj-ea"/>
                <a:cs typeface="Futura" panose="020B06020202040203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highlight>
                  <a:srgbClr val="0069AE"/>
                </a:highlight>
                <a:uLnTx/>
                <a:uFillTx/>
                <a:latin typeface="Futura" panose="020B0602020204020303" pitchFamily="34" charset="-79"/>
                <a:ea typeface="+mj-ea"/>
                <a:cs typeface="Futura" panose="020B0602020204020303" pitchFamily="34" charset="-79"/>
              </a:rPr>
              <a:t>PEOPLE WANT ACTION: PUBLIC SUPPORT FOR ALCOHOL POLICY</a:t>
            </a:r>
            <a:endParaRPr kumimoji="0" lang="sv-SE" sz="4400" b="1" i="0" u="none" strike="noStrike" kern="1200" cap="none" spc="0" normalizeH="0" baseline="0" noProof="0" dirty="0">
              <a:ln>
                <a:noFill/>
              </a:ln>
              <a:solidFill>
                <a:prstClr val="white"/>
              </a:solidFill>
              <a:effectLst/>
              <a:highlight>
                <a:srgbClr val="0069AE"/>
              </a:highlight>
              <a:uLnTx/>
              <a:uFillTx/>
              <a:latin typeface="Futura" panose="020B0602020204020303" pitchFamily="34" charset="-79"/>
              <a:ea typeface="+mj-ea"/>
              <a:cs typeface="Futura" panose="020B0602020204020303" pitchFamily="34" charset="-79"/>
            </a:endParaRPr>
          </a:p>
        </p:txBody>
      </p:sp>
    </p:spTree>
    <p:extLst>
      <p:ext uri="{BB962C8B-B14F-4D97-AF65-F5344CB8AC3E}">
        <p14:creationId xmlns:p14="http://schemas.microsoft.com/office/powerpoint/2010/main" val="34436693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76A0-BB9A-E3BF-048F-5A6691254830}"/>
            </a:ext>
          </a:extLst>
        </p:cNvPr>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F6775D1-2045-E867-B30A-DA624FF1C951}"/>
              </a:ext>
            </a:extLst>
          </p:cNvPr>
          <p:cNvGraphicFramePr/>
          <p:nvPr/>
        </p:nvGraphicFramePr>
        <p:xfrm>
          <a:off x="2443843" y="1600200"/>
          <a:ext cx="7304314" cy="4503661"/>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8">
            <a:extLst>
              <a:ext uri="{FF2B5EF4-FFF2-40B4-BE49-F238E27FC236}">
                <a16:creationId xmlns:a16="http://schemas.microsoft.com/office/drawing/2014/main" id="{DDE00BCB-DD7F-B1BB-E072-087AA56E8E23}"/>
              </a:ext>
            </a:extLst>
          </p:cNvPr>
          <p:cNvSpPr>
            <a:spLocks noGrp="1"/>
          </p:cNvSpPr>
          <p:nvPr>
            <p:ph type="title"/>
          </p:nvPr>
        </p:nvSpPr>
        <p:spPr>
          <a:xfrm>
            <a:off x="95250" y="377825"/>
            <a:ext cx="12001500" cy="1325563"/>
          </a:xfrm>
        </p:spPr>
        <p:txBody>
          <a:bodyPr/>
          <a:lstStyle/>
          <a:p>
            <a:pPr algn="ctr"/>
            <a:r>
              <a:rPr lang="sv-SE" dirty="0"/>
              <a:t>SUPPORT FOR ALCOHOL TAX INCREASE</a:t>
            </a:r>
          </a:p>
        </p:txBody>
      </p:sp>
    </p:spTree>
    <p:extLst>
      <p:ext uri="{BB962C8B-B14F-4D97-AF65-F5344CB8AC3E}">
        <p14:creationId xmlns:p14="http://schemas.microsoft.com/office/powerpoint/2010/main" val="109381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34796-B2EC-C38D-49A0-D346CB79285E}"/>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158EECD-7538-D7D8-0FDB-16C310934461}"/>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ABA71E4D-90B6-423F-26D9-335AA3FAC9C3}"/>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OECD REPORT </a:t>
            </a:r>
            <a:br>
              <a:rPr lang="en-SE" altLang="en-SE" dirty="0"/>
            </a:br>
            <a:r>
              <a:rPr lang="en-SE" altLang="en-SE" dirty="0"/>
              <a:t>HIGHLIGHTS </a:t>
            </a:r>
            <a:br>
              <a:rPr lang="en-SE" altLang="en-SE" dirty="0"/>
            </a:br>
            <a:r>
              <a:rPr lang="en-SE" altLang="en-SE" dirty="0"/>
              <a:t>ALCOHOL POLICY</a:t>
            </a:r>
          </a:p>
        </p:txBody>
      </p:sp>
      <p:sp>
        <p:nvSpPr>
          <p:cNvPr id="3" name="Content Placeholder 2">
            <a:extLst>
              <a:ext uri="{FF2B5EF4-FFF2-40B4-BE49-F238E27FC236}">
                <a16:creationId xmlns:a16="http://schemas.microsoft.com/office/drawing/2014/main" id="{96FA7518-1476-D261-025E-534F0D342CC6}"/>
              </a:ext>
            </a:extLst>
          </p:cNvPr>
          <p:cNvSpPr>
            <a:spLocks noGrp="1"/>
          </p:cNvSpPr>
          <p:nvPr>
            <p:ph sz="half" idx="1"/>
          </p:nvPr>
        </p:nvSpPr>
        <p:spPr>
          <a:xfrm>
            <a:off x="825500" y="2563091"/>
            <a:ext cx="5843156" cy="3554805"/>
          </a:xfrm>
        </p:spPr>
        <p:txBody>
          <a:bodyPr>
            <a:noAutofit/>
          </a:bodyPr>
          <a:lstStyle/>
          <a:p>
            <a:pPr marL="0" indent="0">
              <a:lnSpc>
                <a:spcPct val="100000"/>
              </a:lnSpc>
              <a:buNone/>
            </a:pPr>
            <a:r>
              <a:rPr lang="en-GB" sz="2200" b="1" dirty="0">
                <a:solidFill>
                  <a:schemeClr val="bg1"/>
                </a:solidFill>
                <a:highlight>
                  <a:srgbClr val="26AF87"/>
                </a:highlight>
              </a:rPr>
              <a:t>The report at a glance</a:t>
            </a:r>
          </a:p>
          <a:p>
            <a:pPr>
              <a:lnSpc>
                <a:spcPct val="100000"/>
              </a:lnSpc>
            </a:pPr>
            <a:r>
              <a:rPr lang="en-GB" sz="2200" dirty="0"/>
              <a:t>OECD flagship study</a:t>
            </a:r>
          </a:p>
          <a:p>
            <a:pPr>
              <a:lnSpc>
                <a:spcPct val="100000"/>
              </a:lnSpc>
            </a:pPr>
            <a:r>
              <a:rPr lang="en-GB" sz="2200" dirty="0"/>
              <a:t>51 countries, projections to 2050</a:t>
            </a:r>
          </a:p>
          <a:p>
            <a:pPr>
              <a:lnSpc>
                <a:spcPct val="100000"/>
              </a:lnSpc>
            </a:pPr>
            <a:r>
              <a:rPr lang="en-GB" sz="2200" dirty="0"/>
              <a:t>Models six modifiable NCD risk factors, including “harmful alcohol use” </a:t>
            </a:r>
          </a:p>
          <a:p>
            <a:pPr>
              <a:lnSpc>
                <a:spcPct val="100000"/>
              </a:lnSpc>
            </a:pPr>
            <a:r>
              <a:rPr lang="en-GB" sz="2200" dirty="0"/>
              <a:t>Benchmarks every country against the best‑performing 25% of peers ("Top Quartile")</a:t>
            </a:r>
            <a:endParaRPr lang="en-GB" sz="2200" b="1" dirty="0"/>
          </a:p>
        </p:txBody>
      </p:sp>
      <p:sp>
        <p:nvSpPr>
          <p:cNvPr id="5" name="Rectangle 2">
            <a:extLst>
              <a:ext uri="{FF2B5EF4-FFF2-40B4-BE49-F238E27FC236}">
                <a16:creationId xmlns:a16="http://schemas.microsoft.com/office/drawing/2014/main" id="{0DF76FD7-9ADB-0966-6287-CEB8B27410D9}"/>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D1C23335-C486-EAEC-901F-FB346EC7D82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ACD1D62-79F7-F3A1-84CF-BF688457DB5E}"/>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40773B36-E918-FFD6-BED4-ADBA261E8885}"/>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AF5C12BF-E8C7-DE6A-8326-50CB62AA1624}"/>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55236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9003C-A431-D728-441C-A2AF4FC16AA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3EF9F3-0072-B229-170D-BD5496D384C7}"/>
              </a:ext>
            </a:extLst>
          </p:cNvPr>
          <p:cNvSpPr>
            <a:spLocks noGrp="1"/>
          </p:cNvSpPr>
          <p:nvPr>
            <p:ph sz="half" idx="1"/>
          </p:nvPr>
        </p:nvSpPr>
        <p:spPr>
          <a:xfrm>
            <a:off x="838200" y="1868055"/>
            <a:ext cx="5625353" cy="4001799"/>
          </a:xfrm>
        </p:spPr>
        <p:txBody>
          <a:bodyPr>
            <a:noAutofit/>
          </a:bodyPr>
          <a:lstStyle/>
          <a:p>
            <a:pPr marL="0" lvl="0" indent="0" eaLnBrk="0" fontAlgn="base" hangingPunct="0">
              <a:lnSpc>
                <a:spcPct val="100000"/>
              </a:lnSpc>
              <a:spcBef>
                <a:spcPct val="0"/>
              </a:spcBef>
              <a:spcAft>
                <a:spcPct val="0"/>
              </a:spcAft>
              <a:buClrTx/>
              <a:buSzTx/>
              <a:buNone/>
            </a:pPr>
            <a:r>
              <a:rPr lang="en-SE" altLang="en-SE" b="1" dirty="0">
                <a:solidFill>
                  <a:schemeClr val="bg1"/>
                </a:solidFill>
                <a:highlight>
                  <a:srgbClr val="26AF87"/>
                </a:highlight>
              </a:rPr>
              <a:t>Alcohol policy (progress)</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OECD report: costs to society!</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“No Safe Level” fight</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Alcohol industry in decline</a:t>
            </a:r>
          </a:p>
          <a:p>
            <a:pPr marL="514350" indent="-514350" eaLnBrk="0" fontAlgn="base" hangingPunct="0">
              <a:lnSpc>
                <a:spcPct val="100000"/>
              </a:lnSpc>
              <a:spcBef>
                <a:spcPct val="0"/>
              </a:spcBef>
              <a:spcAft>
                <a:spcPct val="0"/>
              </a:spcAft>
              <a:buFont typeface="+mj-lt"/>
              <a:buAutoNum type="arabicPeriod"/>
            </a:pPr>
            <a:r>
              <a:rPr lang="en-GB" dirty="0">
                <a:solidFill>
                  <a:schemeClr val="bg1">
                    <a:lumMod val="50000"/>
                  </a:schemeClr>
                </a:solidFill>
              </a:rPr>
              <a:t>People’s support</a:t>
            </a:r>
          </a:p>
          <a:p>
            <a:pPr marL="514350" indent="-514350" eaLnBrk="0" fontAlgn="base" hangingPunct="0">
              <a:lnSpc>
                <a:spcPct val="100000"/>
              </a:lnSpc>
              <a:spcBef>
                <a:spcPct val="0"/>
              </a:spcBef>
              <a:spcAft>
                <a:spcPct val="0"/>
              </a:spcAft>
              <a:buFont typeface="+mj-lt"/>
              <a:buAutoNum type="arabicPeriod"/>
            </a:pPr>
            <a:r>
              <a:rPr lang="en-GB" b="1" dirty="0"/>
              <a:t>And yes it works: Best Buys world maps</a:t>
            </a:r>
          </a:p>
          <a:p>
            <a:pPr marL="514350" indent="-514350" eaLnBrk="0" fontAlgn="base" hangingPunct="0">
              <a:lnSpc>
                <a:spcPct val="100000"/>
              </a:lnSpc>
              <a:spcBef>
                <a:spcPct val="0"/>
              </a:spcBef>
              <a:spcAft>
                <a:spcPct val="0"/>
              </a:spcAft>
              <a:buFont typeface="+mj-lt"/>
              <a:buAutoNum type="arabicPeriod"/>
            </a:pPr>
            <a:endParaRPr lang="en-GB" sz="3200" dirty="0"/>
          </a:p>
        </p:txBody>
      </p:sp>
      <p:pic>
        <p:nvPicPr>
          <p:cNvPr id="5" name="Picture Placeholder 5">
            <a:extLst>
              <a:ext uri="{FF2B5EF4-FFF2-40B4-BE49-F238E27FC236}">
                <a16:creationId xmlns:a16="http://schemas.microsoft.com/office/drawing/2014/main" id="{E8A087B9-19FB-79BB-5C5F-C333A9D079B1}"/>
              </a:ext>
            </a:extLst>
          </p:cNvPr>
          <p:cNvPicPr>
            <a:picLocks noChangeAspect="1"/>
          </p:cNvPicPr>
          <p:nvPr/>
        </p:nvPicPr>
        <p:blipFill>
          <a:blip r:embed="rId3"/>
          <a:srcRect l="33712" r="13148"/>
          <a:stretch>
            <a:fillRect/>
          </a:stretch>
        </p:blipFill>
        <p:spPr>
          <a:xfrm>
            <a:off x="6463553" y="-161365"/>
            <a:ext cx="5728447" cy="7180730"/>
          </a:xfrm>
          <a:custGeom>
            <a:avLst/>
            <a:gdLst>
              <a:gd name="connsiteX0" fmla="*/ 1327512 w 5366112"/>
              <a:gd name="connsiteY0" fmla="*/ 0 h 6858000"/>
              <a:gd name="connsiteX1" fmla="*/ 1457144 w 5366112"/>
              <a:gd name="connsiteY1" fmla="*/ 0 h 6858000"/>
              <a:gd name="connsiteX2" fmla="*/ 5366112 w 5366112"/>
              <a:gd name="connsiteY2" fmla="*/ 0 h 6858000"/>
              <a:gd name="connsiteX3" fmla="*/ 5366112 w 5366112"/>
              <a:gd name="connsiteY3" fmla="*/ 6858000 h 6858000"/>
              <a:gd name="connsiteX4" fmla="*/ 1457144 w 5366112"/>
              <a:gd name="connsiteY4" fmla="*/ 6858000 h 6858000"/>
              <a:gd name="connsiteX5" fmla="*/ 1327512 w 5366112"/>
              <a:gd name="connsiteY5" fmla="*/ 6858000 h 6858000"/>
              <a:gd name="connsiteX6" fmla="*/ 1327512 w 5366112"/>
              <a:gd name="connsiteY6" fmla="*/ 6842596 h 6858000"/>
              <a:gd name="connsiteX7" fmla="*/ 1308160 w 5366112"/>
              <a:gd name="connsiteY7" fmla="*/ 6840297 h 6858000"/>
              <a:gd name="connsiteX8" fmla="*/ 0 w 5366112"/>
              <a:gd name="connsiteY8" fmla="*/ 3429000 h 6858000"/>
              <a:gd name="connsiteX9" fmla="*/ 1308160 w 5366112"/>
              <a:gd name="connsiteY9" fmla="*/ 17704 h 6858000"/>
              <a:gd name="connsiteX10" fmla="*/ 1327512 w 5366112"/>
              <a:gd name="connsiteY10" fmla="*/ 15404 h 6858000"/>
              <a:gd name="connsiteX0" fmla="*/ 1649726 w 5688326"/>
              <a:gd name="connsiteY0" fmla="*/ 0 h 6858000"/>
              <a:gd name="connsiteX1" fmla="*/ 1779358 w 5688326"/>
              <a:gd name="connsiteY1" fmla="*/ 0 h 6858000"/>
              <a:gd name="connsiteX2" fmla="*/ 5688326 w 5688326"/>
              <a:gd name="connsiteY2" fmla="*/ 0 h 6858000"/>
              <a:gd name="connsiteX3" fmla="*/ 5688326 w 5688326"/>
              <a:gd name="connsiteY3" fmla="*/ 6858000 h 6858000"/>
              <a:gd name="connsiteX4" fmla="*/ 1779358 w 5688326"/>
              <a:gd name="connsiteY4" fmla="*/ 6858000 h 6858000"/>
              <a:gd name="connsiteX5" fmla="*/ 1649726 w 5688326"/>
              <a:gd name="connsiteY5" fmla="*/ 6858000 h 6858000"/>
              <a:gd name="connsiteX6" fmla="*/ 1649726 w 5688326"/>
              <a:gd name="connsiteY6" fmla="*/ 6842596 h 6858000"/>
              <a:gd name="connsiteX7" fmla="*/ 1630374 w 5688326"/>
              <a:gd name="connsiteY7" fmla="*/ 6840297 h 6858000"/>
              <a:gd name="connsiteX8" fmla="*/ 0 w 5688326"/>
              <a:gd name="connsiteY8" fmla="*/ 3441635 h 6858000"/>
              <a:gd name="connsiteX9" fmla="*/ 1630374 w 5688326"/>
              <a:gd name="connsiteY9" fmla="*/ 17704 h 6858000"/>
              <a:gd name="connsiteX10" fmla="*/ 1649726 w 5688326"/>
              <a:gd name="connsiteY10" fmla="*/ 15404 h 6858000"/>
              <a:gd name="connsiteX11" fmla="*/ 1649726 w 5688326"/>
              <a:gd name="connsiteY11" fmla="*/ 0 h 6858000"/>
              <a:gd name="connsiteX0" fmla="*/ 1736476 w 5775076"/>
              <a:gd name="connsiteY0" fmla="*/ 0 h 6858000"/>
              <a:gd name="connsiteX1" fmla="*/ 1866108 w 5775076"/>
              <a:gd name="connsiteY1" fmla="*/ 0 h 6858000"/>
              <a:gd name="connsiteX2" fmla="*/ 5775076 w 5775076"/>
              <a:gd name="connsiteY2" fmla="*/ 0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 name="connsiteX0" fmla="*/ 1736476 w 5775076"/>
              <a:gd name="connsiteY0" fmla="*/ 0 h 6858000"/>
              <a:gd name="connsiteX1" fmla="*/ 1866108 w 5775076"/>
              <a:gd name="connsiteY1" fmla="*/ 0 h 6858000"/>
              <a:gd name="connsiteX2" fmla="*/ 5775076 w 5775076"/>
              <a:gd name="connsiteY2" fmla="*/ 12636 h 6858000"/>
              <a:gd name="connsiteX3" fmla="*/ 5775076 w 5775076"/>
              <a:gd name="connsiteY3" fmla="*/ 6858000 h 6858000"/>
              <a:gd name="connsiteX4" fmla="*/ 1866108 w 5775076"/>
              <a:gd name="connsiteY4" fmla="*/ 6858000 h 6858000"/>
              <a:gd name="connsiteX5" fmla="*/ 1736476 w 5775076"/>
              <a:gd name="connsiteY5" fmla="*/ 6858000 h 6858000"/>
              <a:gd name="connsiteX6" fmla="*/ 1736476 w 5775076"/>
              <a:gd name="connsiteY6" fmla="*/ 6842596 h 6858000"/>
              <a:gd name="connsiteX7" fmla="*/ 1717124 w 5775076"/>
              <a:gd name="connsiteY7" fmla="*/ 6840297 h 6858000"/>
              <a:gd name="connsiteX8" fmla="*/ 0 w 5775076"/>
              <a:gd name="connsiteY8" fmla="*/ 3454271 h 6858000"/>
              <a:gd name="connsiteX9" fmla="*/ 1717124 w 5775076"/>
              <a:gd name="connsiteY9" fmla="*/ 17704 h 6858000"/>
              <a:gd name="connsiteX10" fmla="*/ 1736476 w 5775076"/>
              <a:gd name="connsiteY10" fmla="*/ 15404 h 6858000"/>
              <a:gd name="connsiteX11" fmla="*/ 1736476 w 5775076"/>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5076" h="6858000">
                <a:moveTo>
                  <a:pt x="1736476" y="0"/>
                </a:moveTo>
                <a:lnTo>
                  <a:pt x="1866108" y="0"/>
                </a:lnTo>
                <a:lnTo>
                  <a:pt x="5775076" y="12636"/>
                </a:lnTo>
                <a:lnTo>
                  <a:pt x="5775076" y="6858000"/>
                </a:lnTo>
                <a:lnTo>
                  <a:pt x="1866108" y="6858000"/>
                </a:lnTo>
                <a:lnTo>
                  <a:pt x="1736476" y="6858000"/>
                </a:lnTo>
                <a:lnTo>
                  <a:pt x="1736476" y="6842596"/>
                </a:lnTo>
                <a:lnTo>
                  <a:pt x="1717124" y="6840297"/>
                </a:lnTo>
                <a:cubicBezTo>
                  <a:pt x="982350" y="6664698"/>
                  <a:pt x="0" y="5229694"/>
                  <a:pt x="0" y="3454271"/>
                </a:cubicBezTo>
                <a:cubicBezTo>
                  <a:pt x="0" y="1678849"/>
                  <a:pt x="982350" y="193303"/>
                  <a:pt x="1717124" y="17704"/>
                </a:cubicBezTo>
                <a:lnTo>
                  <a:pt x="1736476" y="15404"/>
                </a:lnTo>
                <a:lnTo>
                  <a:pt x="1736476" y="0"/>
                </a:lnTo>
                <a:close/>
              </a:path>
            </a:pathLst>
          </a:custGeom>
        </p:spPr>
      </p:pic>
      <p:sp>
        <p:nvSpPr>
          <p:cNvPr id="2" name="Title 1">
            <a:extLst>
              <a:ext uri="{FF2B5EF4-FFF2-40B4-BE49-F238E27FC236}">
                <a16:creationId xmlns:a16="http://schemas.microsoft.com/office/drawing/2014/main" id="{B6BADD17-BA0D-9E62-2B93-F0B267AF5BAB}"/>
              </a:ext>
            </a:extLst>
          </p:cNvPr>
          <p:cNvSpPr>
            <a:spLocks noGrp="1"/>
          </p:cNvSpPr>
          <p:nvPr>
            <p:ph type="title"/>
          </p:nvPr>
        </p:nvSpPr>
        <p:spPr>
          <a:xfrm>
            <a:off x="838200" y="542492"/>
            <a:ext cx="10515600" cy="1325563"/>
          </a:xfrm>
        </p:spPr>
        <p:txBody>
          <a:bodyPr>
            <a:normAutofit/>
          </a:bodyPr>
          <a:lstStyle/>
          <a:p>
            <a:r>
              <a:rPr lang="en-GB" b="1" dirty="0">
                <a:solidFill>
                  <a:schemeClr val="bg1"/>
                </a:solidFill>
                <a:latin typeface="Futura" panose="020B0602020204020303" pitchFamily="34" charset="-79"/>
                <a:cs typeface="Futura" panose="020B0602020204020303" pitchFamily="34" charset="-79"/>
              </a:rPr>
              <a:t>CONVERSATION TOPICS</a:t>
            </a:r>
            <a:endParaRPr lang="en-SE" b="1" dirty="0">
              <a:solidFill>
                <a:schemeClr val="bg1"/>
              </a:solidFill>
              <a:latin typeface="Futura" panose="020B0602020204020303" pitchFamily="34" charset="-79"/>
              <a:cs typeface="Futura" panose="020B0602020204020303" pitchFamily="34" charset="-79"/>
            </a:endParaRPr>
          </a:p>
        </p:txBody>
      </p:sp>
    </p:spTree>
    <p:extLst>
      <p:ext uri="{BB962C8B-B14F-4D97-AF65-F5344CB8AC3E}">
        <p14:creationId xmlns:p14="http://schemas.microsoft.com/office/powerpoint/2010/main" val="28646876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F98FE-7365-4E1C-6BFD-E700CC0E8A6F}"/>
            </a:ext>
          </a:extLst>
        </p:cNvPr>
        <p:cNvGrpSpPr/>
        <p:nvPr/>
      </p:nvGrpSpPr>
      <p:grpSpPr>
        <a:xfrm>
          <a:off x="0" y="0"/>
          <a:ext cx="0" cy="0"/>
          <a:chOff x="0" y="0"/>
          <a:chExt cx="0" cy="0"/>
        </a:xfrm>
      </p:grpSpPr>
      <p:pic>
        <p:nvPicPr>
          <p:cNvPr id="5" name="Picture 4" descr="A map of the world with different colored dots&#10;&#10;AI-generated content may be incorrect.">
            <a:extLst>
              <a:ext uri="{FF2B5EF4-FFF2-40B4-BE49-F238E27FC236}">
                <a16:creationId xmlns:a16="http://schemas.microsoft.com/office/drawing/2014/main" id="{220AF324-B1C1-5DB3-A00E-63D57B8E847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935983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D447E-E369-7B5D-604A-B9AC37CE9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9DB86D-2E93-4462-7A4C-D19982D9F941}"/>
              </a:ext>
            </a:extLst>
          </p:cNvPr>
          <p:cNvSpPr>
            <a:spLocks noGrp="1"/>
          </p:cNvSpPr>
          <p:nvPr>
            <p:ph type="title"/>
          </p:nvPr>
        </p:nvSpPr>
        <p:spPr>
          <a:xfrm>
            <a:off x="865826" y="2766218"/>
            <a:ext cx="2679808" cy="1325563"/>
          </a:xfrm>
        </p:spPr>
        <p:txBody>
          <a:bodyPr>
            <a:noAutofit/>
          </a:bodyPr>
          <a:lstStyle/>
          <a:p>
            <a:pPr algn="ctr"/>
            <a:r>
              <a:rPr lang="en-GB" dirty="0"/>
              <a:t>BRAND NEW </a:t>
            </a:r>
            <a:br>
              <a:rPr lang="en-GB" dirty="0"/>
            </a:br>
            <a:r>
              <a:rPr lang="en-GB" dirty="0"/>
              <a:t>POLICY </a:t>
            </a:r>
            <a:br>
              <a:rPr lang="en-GB" dirty="0"/>
            </a:br>
            <a:r>
              <a:rPr lang="en-GB" dirty="0"/>
              <a:t>BRIEFS</a:t>
            </a:r>
            <a:endParaRPr lang="en-GB" b="1" dirty="0">
              <a:solidFill>
                <a:schemeClr val="bg1"/>
              </a:solidFill>
              <a:highlight>
                <a:srgbClr val="0069AE"/>
              </a:highlight>
              <a:latin typeface="Futura" panose="020B0602020204020303" pitchFamily="34" charset="-79"/>
              <a:cs typeface="Futura" panose="020B0602020204020303" pitchFamily="34" charset="-79"/>
            </a:endParaRPr>
          </a:p>
        </p:txBody>
      </p:sp>
      <p:pic>
        <p:nvPicPr>
          <p:cNvPr id="4" name="Picture 3">
            <a:extLst>
              <a:ext uri="{FF2B5EF4-FFF2-40B4-BE49-F238E27FC236}">
                <a16:creationId xmlns:a16="http://schemas.microsoft.com/office/drawing/2014/main" id="{55A40501-EE96-4C6F-D91E-FA6CFED8CE96}"/>
              </a:ext>
            </a:extLst>
          </p:cNvPr>
          <p:cNvPicPr>
            <a:picLocks noChangeAspect="1"/>
          </p:cNvPicPr>
          <p:nvPr/>
        </p:nvPicPr>
        <p:blipFill>
          <a:blip r:embed="rId3"/>
          <a:stretch>
            <a:fillRect/>
          </a:stretch>
        </p:blipFill>
        <p:spPr>
          <a:xfrm>
            <a:off x="5632450" y="6423428"/>
            <a:ext cx="927100" cy="224408"/>
          </a:xfrm>
          <a:prstGeom prst="rect">
            <a:avLst/>
          </a:prstGeom>
        </p:spPr>
      </p:pic>
      <p:pic>
        <p:nvPicPr>
          <p:cNvPr id="9" name="Picture 8">
            <a:extLst>
              <a:ext uri="{FF2B5EF4-FFF2-40B4-BE49-F238E27FC236}">
                <a16:creationId xmlns:a16="http://schemas.microsoft.com/office/drawing/2014/main" id="{EF0A86C7-B11C-63D8-3E8B-04AE891DA6D5}"/>
              </a:ext>
            </a:extLst>
          </p:cNvPr>
          <p:cNvPicPr>
            <a:picLocks noChangeAspect="1"/>
          </p:cNvPicPr>
          <p:nvPr/>
        </p:nvPicPr>
        <p:blipFill>
          <a:blip r:embed="rId4"/>
          <a:stretch>
            <a:fillRect/>
          </a:stretch>
        </p:blipFill>
        <p:spPr>
          <a:xfrm>
            <a:off x="3060442" y="26104"/>
            <a:ext cx="6509528" cy="6509528"/>
          </a:xfrm>
          <a:prstGeom prst="rect">
            <a:avLst/>
          </a:prstGeom>
        </p:spPr>
      </p:pic>
    </p:spTree>
    <p:extLst>
      <p:ext uri="{BB962C8B-B14F-4D97-AF65-F5344CB8AC3E}">
        <p14:creationId xmlns:p14="http://schemas.microsoft.com/office/powerpoint/2010/main" val="542761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6ABEE-4FF1-2700-6678-0D20F82D82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9BB2D77-4EF3-4EA1-B5C7-407531A509CB}"/>
              </a:ext>
            </a:extLst>
          </p:cNvPr>
          <p:cNvPicPr>
            <a:picLocks noChangeAspect="1"/>
          </p:cNvPicPr>
          <p:nvPr/>
        </p:nvPicPr>
        <p:blipFill>
          <a:blip r:embed="rId3"/>
          <a:stretch>
            <a:fillRect/>
          </a:stretch>
        </p:blipFill>
        <p:spPr>
          <a:xfrm>
            <a:off x="5632450" y="6423428"/>
            <a:ext cx="927100" cy="224408"/>
          </a:xfrm>
          <a:prstGeom prst="rect">
            <a:avLst/>
          </a:prstGeom>
        </p:spPr>
      </p:pic>
      <p:sp>
        <p:nvSpPr>
          <p:cNvPr id="5" name="Title 4">
            <a:extLst>
              <a:ext uri="{FF2B5EF4-FFF2-40B4-BE49-F238E27FC236}">
                <a16:creationId xmlns:a16="http://schemas.microsoft.com/office/drawing/2014/main" id="{51BC3015-3CCE-1DA5-F92B-A95A8442D08D}"/>
              </a:ext>
            </a:extLst>
          </p:cNvPr>
          <p:cNvSpPr>
            <a:spLocks noGrp="1"/>
          </p:cNvSpPr>
          <p:nvPr>
            <p:ph type="title"/>
          </p:nvPr>
        </p:nvSpPr>
        <p:spPr/>
        <p:txBody>
          <a:bodyPr/>
          <a:lstStyle/>
          <a:p>
            <a:endParaRPr lang="en-SE"/>
          </a:p>
        </p:txBody>
      </p:sp>
      <p:pic>
        <p:nvPicPr>
          <p:cNvPr id="7" name="Picture 6">
            <a:extLst>
              <a:ext uri="{FF2B5EF4-FFF2-40B4-BE49-F238E27FC236}">
                <a16:creationId xmlns:a16="http://schemas.microsoft.com/office/drawing/2014/main" id="{4D19585F-0C32-0CCA-23FB-DDA1748C003E}"/>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13912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1">
            <a:extLst>
              <a:ext uri="{FF2B5EF4-FFF2-40B4-BE49-F238E27FC236}">
                <a16:creationId xmlns:a16="http://schemas.microsoft.com/office/drawing/2014/main" id="{B727C33E-C8C8-E94F-8F38-8A7D0EE29F37}"/>
              </a:ext>
            </a:extLst>
          </p:cNvPr>
          <p:cNvPicPr>
            <a:picLocks noChangeAspect="1"/>
          </p:cNvPicPr>
          <p:nvPr/>
        </p:nvPicPr>
        <p:blipFill rotWithShape="1">
          <a:blip r:embed="rId3"/>
          <a:srcRect l="72" t="28936" r="-72" b="18838"/>
          <a:stretch/>
        </p:blipFill>
        <p:spPr>
          <a:xfrm>
            <a:off x="-121025" y="0"/>
            <a:ext cx="12451977" cy="4335462"/>
          </a:xfrm>
          <a:custGeom>
            <a:avLst/>
            <a:gdLst>
              <a:gd name="connsiteX0" fmla="*/ 2 w 10045702"/>
              <a:gd name="connsiteY0" fmla="*/ 0 h 1862138"/>
              <a:gd name="connsiteX1" fmla="*/ 10045702 w 10045702"/>
              <a:gd name="connsiteY1" fmla="*/ 0 h 1862138"/>
              <a:gd name="connsiteX2" fmla="*/ 10045702 w 10045702"/>
              <a:gd name="connsiteY2" fmla="*/ 1425575 h 1862138"/>
              <a:gd name="connsiteX3" fmla="*/ 5022851 w 10045702"/>
              <a:gd name="connsiteY3" fmla="*/ 1862138 h 1862138"/>
              <a:gd name="connsiteX4" fmla="*/ 0 w 10045702"/>
              <a:gd name="connsiteY4" fmla="*/ 1425575 h 1862138"/>
              <a:gd name="connsiteX5" fmla="*/ 2 w 10045702"/>
              <a:gd name="connsiteY5" fmla="*/ 1425572 h 1862138"/>
              <a:gd name="connsiteX0" fmla="*/ 2 w 10045702"/>
              <a:gd name="connsiteY0" fmla="*/ 0 h 2238655"/>
              <a:gd name="connsiteX1" fmla="*/ 10045702 w 10045702"/>
              <a:gd name="connsiteY1" fmla="*/ 0 h 2238655"/>
              <a:gd name="connsiteX2" fmla="*/ 10045702 w 10045702"/>
              <a:gd name="connsiteY2" fmla="*/ 1425575 h 2238655"/>
              <a:gd name="connsiteX3" fmla="*/ 5009404 w 10045702"/>
              <a:gd name="connsiteY3" fmla="*/ 2238655 h 2238655"/>
              <a:gd name="connsiteX4" fmla="*/ 0 w 10045702"/>
              <a:gd name="connsiteY4" fmla="*/ 1425575 h 2238655"/>
              <a:gd name="connsiteX5" fmla="*/ 2 w 10045702"/>
              <a:gd name="connsiteY5" fmla="*/ 1425572 h 2238655"/>
              <a:gd name="connsiteX6" fmla="*/ 2 w 10045702"/>
              <a:gd name="connsiteY6" fmla="*/ 0 h 223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5702" h="2238655">
                <a:moveTo>
                  <a:pt x="2" y="0"/>
                </a:moveTo>
                <a:lnTo>
                  <a:pt x="10045702" y="0"/>
                </a:lnTo>
                <a:lnTo>
                  <a:pt x="10045702" y="1425575"/>
                </a:lnTo>
                <a:cubicBezTo>
                  <a:pt x="10045702" y="1666682"/>
                  <a:pt x="7783448" y="2238655"/>
                  <a:pt x="5009404" y="2238655"/>
                </a:cubicBezTo>
                <a:cubicBezTo>
                  <a:pt x="2235360" y="2238655"/>
                  <a:pt x="0" y="1666682"/>
                  <a:pt x="0" y="1425575"/>
                </a:cubicBezTo>
                <a:cubicBezTo>
                  <a:pt x="1" y="1425574"/>
                  <a:pt x="1" y="1425573"/>
                  <a:pt x="2" y="1425572"/>
                </a:cubicBezTo>
                <a:lnTo>
                  <a:pt x="2" y="0"/>
                </a:lnTo>
                <a:close/>
              </a:path>
            </a:pathLst>
          </a:custGeom>
        </p:spPr>
      </p:pic>
      <p:sp>
        <p:nvSpPr>
          <p:cNvPr id="2" name="Title 1"/>
          <p:cNvSpPr>
            <a:spLocks noGrp="1"/>
          </p:cNvSpPr>
          <p:nvPr>
            <p:ph type="ctrTitle"/>
          </p:nvPr>
        </p:nvSpPr>
        <p:spPr>
          <a:xfrm>
            <a:off x="1524000" y="3809582"/>
            <a:ext cx="9144000" cy="1304418"/>
          </a:xfrm>
        </p:spPr>
        <p:txBody>
          <a:bodyPr>
            <a:normAutofit/>
          </a:bodyPr>
          <a:lstStyle/>
          <a:p>
            <a:r>
              <a:rPr lang="en-US" sz="8000" b="1" dirty="0">
                <a:solidFill>
                  <a:schemeClr val="bg1"/>
                </a:solidFill>
                <a:latin typeface="Futura" panose="020B0602020204020303" pitchFamily="34" charset="-79"/>
                <a:ea typeface="Futura Medium" charset="0"/>
                <a:cs typeface="Futura" panose="020B0602020204020303" pitchFamily="34" charset="-79"/>
              </a:rPr>
              <a:t>THANK YOU</a:t>
            </a:r>
          </a:p>
        </p:txBody>
      </p:sp>
      <p:pic>
        <p:nvPicPr>
          <p:cNvPr id="10" name="Picture 9">
            <a:extLst>
              <a:ext uri="{FF2B5EF4-FFF2-40B4-BE49-F238E27FC236}">
                <a16:creationId xmlns:a16="http://schemas.microsoft.com/office/drawing/2014/main" id="{7165964C-E5D4-4243-9662-D4D155AC1A59}"/>
              </a:ext>
            </a:extLst>
          </p:cNvPr>
          <p:cNvPicPr>
            <a:picLocks noChangeAspect="1"/>
          </p:cNvPicPr>
          <p:nvPr/>
        </p:nvPicPr>
        <p:blipFill>
          <a:blip r:embed="rId4"/>
          <a:stretch>
            <a:fillRect/>
          </a:stretch>
        </p:blipFill>
        <p:spPr>
          <a:xfrm>
            <a:off x="5632450" y="6423428"/>
            <a:ext cx="927100" cy="224408"/>
          </a:xfrm>
          <a:prstGeom prst="rect">
            <a:avLst/>
          </a:prstGeom>
        </p:spPr>
      </p:pic>
      <p:sp>
        <p:nvSpPr>
          <p:cNvPr id="6" name="TextBox 5">
            <a:extLst>
              <a:ext uri="{FF2B5EF4-FFF2-40B4-BE49-F238E27FC236}">
                <a16:creationId xmlns:a16="http://schemas.microsoft.com/office/drawing/2014/main" id="{4F1146C7-39DB-D74F-AB0A-5140E88911CB}"/>
              </a:ext>
            </a:extLst>
          </p:cNvPr>
          <p:cNvSpPr txBox="1"/>
          <p:nvPr/>
        </p:nvSpPr>
        <p:spPr>
          <a:xfrm>
            <a:off x="268583" y="5376069"/>
            <a:ext cx="394615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highlight>
                  <a:srgbClr val="DC3F7F"/>
                </a:highlight>
                <a:uLnTx/>
                <a:uFillTx/>
                <a:latin typeface="Futura" panose="020B0602020204020303" pitchFamily="34" charset="-79"/>
                <a:ea typeface="+mn-ea"/>
                <a:cs typeface="Futura" panose="020B0602020204020303" pitchFamily="34" charset="-79"/>
              </a:rPr>
              <a:t>www.movendi.ngo</a:t>
            </a:r>
            <a:endParaRPr kumimoji="0" lang="en-US" sz="2800" b="1" i="0" u="none" strike="noStrike" kern="1200" cap="none" spc="0" normalizeH="0" baseline="0" noProof="0" dirty="0">
              <a:ln>
                <a:noFill/>
              </a:ln>
              <a:solidFill>
                <a:prstClr val="white"/>
              </a:solidFill>
              <a:effectLst/>
              <a:highlight>
                <a:srgbClr val="DC3F7F"/>
              </a:highlight>
              <a:uLnTx/>
              <a:uFillTx/>
              <a:latin typeface="Futura" panose="020B0602020204020303" pitchFamily="34" charset="-79"/>
              <a:ea typeface="+mn-ea"/>
              <a:cs typeface="Futura" panose="020B0602020204020303" pitchFamily="34" charset="-79"/>
            </a:endParaRPr>
          </a:p>
        </p:txBody>
      </p:sp>
      <p:sp>
        <p:nvSpPr>
          <p:cNvPr id="7" name="TextBox 6">
            <a:extLst>
              <a:ext uri="{FF2B5EF4-FFF2-40B4-BE49-F238E27FC236}">
                <a16:creationId xmlns:a16="http://schemas.microsoft.com/office/drawing/2014/main" id="{40058B13-6F48-1A4C-9D36-B16625938874}"/>
              </a:ext>
            </a:extLst>
          </p:cNvPr>
          <p:cNvSpPr txBox="1"/>
          <p:nvPr/>
        </p:nvSpPr>
        <p:spPr>
          <a:xfrm>
            <a:off x="5817704" y="5376069"/>
            <a:ext cx="6077165"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highlight>
                  <a:srgbClr val="26AF87"/>
                </a:highlight>
                <a:latin typeface="Futura" panose="020B0602020204020303" pitchFamily="34" charset="-79"/>
                <a:cs typeface="Futura" panose="020B0602020204020303" pitchFamily="34" charset="-79"/>
              </a:rPr>
              <a:t>maik</a:t>
            </a:r>
            <a:r>
              <a:rPr kumimoji="0" lang="en-US" sz="2800" b="1" i="0" u="none" strike="noStrike" kern="1200" cap="none" spc="0" normalizeH="0" baseline="0" noProof="0" dirty="0">
                <a:ln>
                  <a:noFill/>
                </a:ln>
                <a:solidFill>
                  <a:prstClr val="white"/>
                </a:solidFill>
                <a:effectLst/>
                <a:highlight>
                  <a:srgbClr val="26AF87"/>
                </a:highlight>
                <a:uLnTx/>
                <a:uFillTx/>
                <a:latin typeface="Futura" panose="020B0602020204020303" pitchFamily="34" charset="-79"/>
                <a:ea typeface="+mn-ea"/>
                <a:cs typeface="Futura" panose="020B0602020204020303" pitchFamily="34" charset="-79"/>
              </a:rPr>
              <a:t>.</a:t>
            </a:r>
            <a:r>
              <a:rPr kumimoji="0" lang="en-US" sz="2800" b="1" i="0" u="none" strike="noStrike" kern="1200" cap="none" spc="0" normalizeH="0" baseline="0" noProof="0" dirty="0" err="1">
                <a:ln>
                  <a:noFill/>
                </a:ln>
                <a:solidFill>
                  <a:prstClr val="white"/>
                </a:solidFill>
                <a:effectLst/>
                <a:highlight>
                  <a:srgbClr val="26AF87"/>
                </a:highlight>
                <a:uLnTx/>
                <a:uFillTx/>
                <a:latin typeface="Futura" panose="020B0602020204020303" pitchFamily="34" charset="-79"/>
                <a:ea typeface="+mn-ea"/>
                <a:cs typeface="Futura" panose="020B0602020204020303" pitchFamily="34" charset="-79"/>
              </a:rPr>
              <a:t>duennbier@movendi.ngo</a:t>
            </a:r>
            <a:endParaRPr kumimoji="0" lang="en-US" sz="2800" b="1" i="0" u="none" strike="noStrike" kern="1200" cap="none" spc="0" normalizeH="0" baseline="0" noProof="0" dirty="0">
              <a:ln>
                <a:noFill/>
              </a:ln>
              <a:solidFill>
                <a:prstClr val="white"/>
              </a:solidFill>
              <a:effectLst/>
              <a:highlight>
                <a:srgbClr val="26AF87"/>
              </a:highlight>
              <a:uLnTx/>
              <a:uFillTx/>
              <a:latin typeface="Futura" panose="020B0602020204020303" pitchFamily="34" charset="-79"/>
              <a:ea typeface="+mn-ea"/>
              <a:cs typeface="Futura" panose="020B0602020204020303" pitchFamily="34" charset="-79"/>
            </a:endParaRPr>
          </a:p>
        </p:txBody>
      </p:sp>
      <p:sp>
        <p:nvSpPr>
          <p:cNvPr id="8" name="Content Placeholder 2">
            <a:extLst>
              <a:ext uri="{FF2B5EF4-FFF2-40B4-BE49-F238E27FC236}">
                <a16:creationId xmlns:a16="http://schemas.microsoft.com/office/drawing/2014/main" id="{E6E0338A-89A9-A046-82F4-EEF47AB73EE1}"/>
              </a:ext>
            </a:extLst>
          </p:cNvPr>
          <p:cNvSpPr txBox="1">
            <a:spLocks/>
          </p:cNvSpPr>
          <p:nvPr/>
        </p:nvSpPr>
        <p:spPr>
          <a:xfrm rot="20798892">
            <a:off x="3769942" y="2452857"/>
            <a:ext cx="10515599" cy="523220"/>
          </a:xfrm>
          <a:prstGeom prst="rect">
            <a:avLst/>
          </a:prstGeom>
        </p:spPr>
        <p:txBody>
          <a:bodyPr vert="horz" lIns="91440" tIns="45720" rIns="91440" bIns="45720" numCol="1"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ontserrat"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ontserrat"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ontserrat"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ontserrat"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ontserrat"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40B4E8"/>
              </a:buClr>
              <a:buSzTx/>
              <a:buFont typeface="Arial" panose="020B0604020202020204" pitchFamily="34" charset="0"/>
              <a:buNone/>
              <a:tabLst/>
              <a:defRPr/>
            </a:pPr>
            <a:r>
              <a:rPr kumimoji="0" lang="en-US" sz="4000" b="0" i="0" u="none" strike="noStrike" kern="1200" cap="none" spc="0" normalizeH="0" baseline="0" noProof="0" dirty="0">
                <a:ln>
                  <a:noFill/>
                </a:ln>
                <a:solidFill>
                  <a:prstClr val="white"/>
                </a:solidFill>
                <a:effectLst/>
                <a:uLnTx/>
                <a:uFillTx/>
                <a:latin typeface="Northwell" pitchFamily="2" charset="0"/>
                <a:ea typeface="+mn-ea"/>
                <a:cs typeface="+mn-cs"/>
              </a:rPr>
              <a:t>Development through alcohol policy </a:t>
            </a:r>
          </a:p>
        </p:txBody>
      </p:sp>
    </p:spTree>
    <p:extLst>
      <p:ext uri="{BB962C8B-B14F-4D97-AF65-F5344CB8AC3E}">
        <p14:creationId xmlns:p14="http://schemas.microsoft.com/office/powerpoint/2010/main" val="267395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E37A-C452-2B75-AD6D-47147DB0AD3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AE0B54F-FD33-A9AB-3853-00BBA652A095}"/>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3FE865BE-2673-863E-BA0C-B550ED2A2FBF}"/>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F36992A5-3CD7-6164-4DCB-BF9196F9526A}"/>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400" b="1" dirty="0">
                <a:solidFill>
                  <a:schemeClr val="bg1"/>
                </a:solidFill>
                <a:highlight>
                  <a:srgbClr val="26AF87"/>
                </a:highlight>
              </a:rPr>
              <a:t>Alcohol: a top‑tier NCD risk factor</a:t>
            </a:r>
          </a:p>
          <a:p>
            <a:pPr>
              <a:lnSpc>
                <a:spcPct val="100000"/>
              </a:lnSpc>
            </a:pPr>
            <a:r>
              <a:rPr lang="en-GB" sz="2000" dirty="0"/>
              <a:t>Named alongside smoking, unhealthy diet and physical inactivity as a primary modifiable risk</a:t>
            </a:r>
          </a:p>
          <a:p>
            <a:pPr>
              <a:lnSpc>
                <a:spcPct val="100000"/>
              </a:lnSpc>
            </a:pPr>
            <a:r>
              <a:rPr lang="en-GB" sz="2000" dirty="0"/>
              <a:t>Linked to cancer, CVD, COPD, diabetes, dementia, alcohol use disorders and mental ill‑health</a:t>
            </a:r>
          </a:p>
          <a:p>
            <a:pPr>
              <a:lnSpc>
                <a:spcPct val="100000"/>
              </a:lnSpc>
            </a:pPr>
            <a:r>
              <a:rPr lang="en-GB" sz="2000" dirty="0"/>
              <a:t>Men bear the brunt: OECD male premature NCD mortality 77% higher than female</a:t>
            </a:r>
          </a:p>
        </p:txBody>
      </p:sp>
      <p:sp>
        <p:nvSpPr>
          <p:cNvPr id="5" name="Rectangle 2">
            <a:extLst>
              <a:ext uri="{FF2B5EF4-FFF2-40B4-BE49-F238E27FC236}">
                <a16:creationId xmlns:a16="http://schemas.microsoft.com/office/drawing/2014/main" id="{0FF7D1C8-9C14-25E0-B079-323E9D40336D}"/>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83007EB4-D62F-A7FB-7EE5-1FA302751218}"/>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C7CCD32B-A97E-DE7A-4DFB-51DE10EAFF05}"/>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8BC6BF45-D353-04A5-AD39-52C33CB49CC8}"/>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6D4F69D2-5860-BA4B-9972-3DBCEC79F387}"/>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4615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4EE0-1755-AFF9-70D9-A65A3DE308E3}"/>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323BF26-D24D-52EF-DB65-3E18F966A00B}"/>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E99B578E-9E93-A657-1793-F816C51E2352}"/>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11848242-9CCC-ED5E-E58B-0623F99338BF}"/>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000" b="1" dirty="0">
                <a:solidFill>
                  <a:schemeClr val="bg1"/>
                </a:solidFill>
                <a:highlight>
                  <a:srgbClr val="26AF87"/>
                </a:highlight>
              </a:rPr>
              <a:t>What aligning alcohol use with the best peers would deliver (per year, OECD) </a:t>
            </a:r>
          </a:p>
          <a:p>
            <a:pPr>
              <a:lnSpc>
                <a:spcPct val="100000"/>
              </a:lnSpc>
            </a:pPr>
            <a:r>
              <a:rPr lang="en-GB" sz="2000" dirty="0"/>
              <a:t>65,000 premature deaths avoided</a:t>
            </a:r>
          </a:p>
          <a:p>
            <a:pPr>
              <a:lnSpc>
                <a:spcPct val="100000"/>
              </a:lnSpc>
            </a:pPr>
            <a:r>
              <a:rPr lang="en-GB" sz="2000" dirty="0"/>
              <a:t>115,000 new NCD cases prevented</a:t>
            </a:r>
          </a:p>
          <a:p>
            <a:pPr>
              <a:lnSpc>
                <a:spcPct val="100000"/>
              </a:lnSpc>
            </a:pPr>
            <a:r>
              <a:rPr lang="en-GB" sz="2000" dirty="0"/>
              <a:t>USD PPP 25 billion saved in health spending</a:t>
            </a:r>
          </a:p>
          <a:p>
            <a:pPr>
              <a:lnSpc>
                <a:spcPct val="100000"/>
              </a:lnSpc>
            </a:pPr>
            <a:r>
              <a:rPr lang="en-GB" sz="2000" dirty="0"/>
              <a:t>1.28 million full‑time workers of output recovered</a:t>
            </a:r>
          </a:p>
          <a:p>
            <a:pPr>
              <a:lnSpc>
                <a:spcPct val="100000"/>
              </a:lnSpc>
            </a:pPr>
            <a:r>
              <a:rPr lang="en-GB" sz="2000" dirty="0"/>
              <a:t>GDP up 0.3%</a:t>
            </a:r>
          </a:p>
        </p:txBody>
      </p:sp>
      <p:sp>
        <p:nvSpPr>
          <p:cNvPr id="5" name="Rectangle 2">
            <a:extLst>
              <a:ext uri="{FF2B5EF4-FFF2-40B4-BE49-F238E27FC236}">
                <a16:creationId xmlns:a16="http://schemas.microsoft.com/office/drawing/2014/main" id="{B5F5DE3C-4309-4F19-2F01-991F1691DF9C}"/>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87D8D6FF-FEA5-9CAD-3FA7-832F1550FA20}"/>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D0998A50-61DB-88A1-B362-2C7C50D23A85}"/>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6F61AB2F-1B2E-5C14-CA54-389B0A97D777}"/>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AC5A5D46-DA9A-60AD-5CCB-164F302D1FCE}"/>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8464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B2470-EA41-EAAB-319D-2D0A31969D95}"/>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8CC0B0D-614A-FB4E-8D2D-D5279D3395C1}"/>
              </a:ext>
            </a:extLst>
          </p:cNvPr>
          <p:cNvPicPr>
            <a:picLocks noGrp="1" noChangeAspect="1"/>
          </p:cNvPicPr>
          <p:nvPr>
            <p:ph type="pic" sz="quarter" idx="14"/>
          </p:nvPr>
        </p:nvPicPr>
        <p:blipFill>
          <a:blip r:embed="rId3"/>
          <a:srcRect t="2954" b="2954"/>
          <a:stretch/>
        </p:blipFill>
        <p:spPr>
          <a:xfrm>
            <a:off x="6668656" y="-161365"/>
            <a:ext cx="5728447" cy="7180730"/>
          </a:xfrm>
        </p:spPr>
      </p:pic>
      <p:sp>
        <p:nvSpPr>
          <p:cNvPr id="2" name="Title 1">
            <a:extLst>
              <a:ext uri="{FF2B5EF4-FFF2-40B4-BE49-F238E27FC236}">
                <a16:creationId xmlns:a16="http://schemas.microsoft.com/office/drawing/2014/main" id="{50CA6969-6DEA-543C-4CA7-0662A910776B}"/>
              </a:ext>
            </a:extLst>
          </p:cNvPr>
          <p:cNvSpPr>
            <a:spLocks noGrp="1"/>
          </p:cNvSpPr>
          <p:nvPr>
            <p:ph type="title"/>
          </p:nvPr>
        </p:nvSpPr>
        <p:spPr>
          <a:xfrm>
            <a:off x="565150" y="740104"/>
            <a:ext cx="11061700" cy="1325563"/>
          </a:xfrm>
        </p:spPr>
        <p:txBody>
          <a:bodyPr>
            <a:noAutofit/>
          </a:bodyPr>
          <a:lstStyle/>
          <a:p>
            <a:pPr lvl="0" eaLnBrk="0" fontAlgn="base" hangingPunct="0">
              <a:lnSpc>
                <a:spcPct val="100000"/>
              </a:lnSpc>
              <a:spcAft>
                <a:spcPct val="0"/>
              </a:spcAft>
              <a:buClr>
                <a:srgbClr val="0069AE"/>
              </a:buClr>
              <a:buSzPct val="130000"/>
            </a:pPr>
            <a:r>
              <a:rPr lang="en-SE" altLang="en-SE" dirty="0"/>
              <a:t>NEW OECD REPORT HIGHLIGHTS POTENTIAL OF ALCOHOL POLICY</a:t>
            </a:r>
          </a:p>
        </p:txBody>
      </p:sp>
      <p:sp>
        <p:nvSpPr>
          <p:cNvPr id="3" name="Content Placeholder 2">
            <a:extLst>
              <a:ext uri="{FF2B5EF4-FFF2-40B4-BE49-F238E27FC236}">
                <a16:creationId xmlns:a16="http://schemas.microsoft.com/office/drawing/2014/main" id="{9C74103E-4615-C5C1-3AA4-EA7CFCFC144B}"/>
              </a:ext>
            </a:extLst>
          </p:cNvPr>
          <p:cNvSpPr>
            <a:spLocks noGrp="1"/>
          </p:cNvSpPr>
          <p:nvPr>
            <p:ph sz="half" idx="1"/>
          </p:nvPr>
        </p:nvSpPr>
        <p:spPr>
          <a:xfrm>
            <a:off x="825500" y="2239617"/>
            <a:ext cx="5843156" cy="3878279"/>
          </a:xfrm>
        </p:spPr>
        <p:txBody>
          <a:bodyPr>
            <a:noAutofit/>
          </a:bodyPr>
          <a:lstStyle/>
          <a:p>
            <a:pPr marL="0" indent="0">
              <a:lnSpc>
                <a:spcPct val="100000"/>
              </a:lnSpc>
              <a:buNone/>
            </a:pPr>
            <a:r>
              <a:rPr lang="en-GB" sz="2400" b="1" dirty="0">
                <a:solidFill>
                  <a:schemeClr val="bg1"/>
                </a:solidFill>
                <a:highlight>
                  <a:srgbClr val="26AF87"/>
                </a:highlight>
              </a:rPr>
              <a:t>Societal co‑benefits </a:t>
            </a:r>
          </a:p>
          <a:p>
            <a:pPr>
              <a:lnSpc>
                <a:spcPct val="100000"/>
              </a:lnSpc>
            </a:pPr>
            <a:r>
              <a:rPr lang="en-GB" sz="2400" dirty="0"/>
              <a:t>5,367 road traffic deaths prevented each year in the OECD (2,113 in the EU)</a:t>
            </a:r>
          </a:p>
          <a:p>
            <a:pPr>
              <a:lnSpc>
                <a:spcPct val="100000"/>
              </a:lnSpc>
            </a:pPr>
            <a:r>
              <a:rPr lang="en-GB" sz="2400" dirty="0"/>
              <a:t>2,358 homicides prevented each year in the OECD (327 in the EU)</a:t>
            </a:r>
          </a:p>
          <a:p>
            <a:pPr>
              <a:lnSpc>
                <a:spcPct val="100000"/>
              </a:lnSpc>
            </a:pPr>
            <a:r>
              <a:rPr lang="en-GB" sz="2400" dirty="0"/>
              <a:t>5% of road deaths and 5% of homicides avoidable through alcohol policy alone</a:t>
            </a:r>
          </a:p>
        </p:txBody>
      </p:sp>
      <p:sp>
        <p:nvSpPr>
          <p:cNvPr id="5" name="Rectangle 2">
            <a:extLst>
              <a:ext uri="{FF2B5EF4-FFF2-40B4-BE49-F238E27FC236}">
                <a16:creationId xmlns:a16="http://schemas.microsoft.com/office/drawing/2014/main" id="{C8D698BF-2A63-C18D-F392-6A5A994D12FE}"/>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sz="1800" b="0" i="0" u="none" strike="noStrike" cap="none" normalizeH="0" baseline="0" dirty="0">
                <a:ln>
                  <a:noFill/>
                </a:ln>
                <a:solidFill>
                  <a:schemeClr val="tx1"/>
                </a:solidFill>
                <a:effectLst/>
                <a:latin typeface="Arial" panose="020B0604020202020204" pitchFamily="34" charset="0"/>
              </a:rPr>
            </a:b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B3A56684-C588-3832-793B-94C44E8FE87B}"/>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218D5FF6-2ED9-9E3C-C732-95AB2D9BA665}"/>
              </a:ext>
            </a:extLst>
          </p:cNvPr>
          <p:cNvSpPr>
            <a:spLocks noChangeArrowheads="1"/>
          </p:cNvSpPr>
          <p:nvPr/>
        </p:nvSpPr>
        <p:spPr bwMode="auto">
          <a:xfrm>
            <a:off x="0" y="-330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000" b="0" i="0" u="none" strike="noStrike" cap="none" normalizeH="0" baseline="0" dirty="0">
                <a:ln>
                  <a:noFill/>
                </a:ln>
                <a:solidFill>
                  <a:schemeClr val="tx1"/>
                </a:solidFill>
                <a:effectLst/>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2E443EAF-41EC-4D39-47EB-E444E9A209A2}"/>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9792C614-F747-D69A-ED85-A56F531A08C4}"/>
              </a:ext>
            </a:extLst>
          </p:cNvPr>
          <p:cNvSpPr>
            <a:spLocks noChangeArrowheads="1"/>
          </p:cNvSpPr>
          <p:nvPr/>
        </p:nvSpPr>
        <p:spPr bwMode="auto">
          <a:xfrm>
            <a:off x="0" y="-945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dirty="0">
                <a:ln>
                  <a:noFill/>
                </a:ln>
                <a:solidFill>
                  <a:schemeClr val="tx1"/>
                </a:solidFill>
                <a:effectLst/>
                <a:latin typeface="Arial" panose="020B0604020202020204" pitchFamily="34" charset="0"/>
              </a:rPr>
            </a:br>
            <a:endParaRPr kumimoji="0" lang="en-SE" altLang="en-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241981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king care of children_prevention" id="{21C98C27-004A-7448-9DA4-61B94A3A8402}" vid="{018E9583-5577-E349-B0CF-E39FB6B8B3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5562</TotalTime>
  <Words>3500</Words>
  <Application>Microsoft Macintosh PowerPoint</Application>
  <PresentationFormat>Widescreen</PresentationFormat>
  <Paragraphs>586</Paragraphs>
  <Slides>64</Slides>
  <Notes>60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Futura</vt:lpstr>
      <vt:lpstr>Montserrat</vt:lpstr>
      <vt:lpstr>Arial</vt:lpstr>
      <vt:lpstr>Northwell</vt:lpstr>
      <vt:lpstr>Calibri</vt:lpstr>
      <vt:lpstr>1_Office Theme</vt:lpstr>
      <vt:lpstr>ADVANCING ALCOHOL POLICY</vt:lpstr>
      <vt:lpstr>CONVERSATION TOPICS</vt:lpstr>
      <vt:lpstr>ALCOHOL POLICY ADVOCACY SUPPORT</vt:lpstr>
      <vt:lpstr>ELEMENTS OF SUCCESS</vt:lpstr>
      <vt:lpstr>CONVERSATION TOPICS</vt:lpstr>
      <vt:lpstr>OECD REPORT  HIGHLIGHTS  ALCOHOL POLICY</vt:lpstr>
      <vt:lpstr>NEW OECD REPORT HIGHLIGHTS POTENTIAL OF ALCOHOL POLICY</vt:lpstr>
      <vt:lpstr>NEW OECD REPORT HIGHLIGHTS POTENTIAL OF ALCOHOL POLICY</vt:lpstr>
      <vt:lpstr>NEW OECD REPORT HIGHLIGHTS POTENTIAL OF ALCOHOL POLICY</vt:lpstr>
      <vt:lpstr>NEW OECD REPORT HIGHLIGHTS POTENTIAL OF ALCOHOL POLICY</vt:lpstr>
      <vt:lpstr>PowerPoint Presentation</vt:lpstr>
      <vt:lpstr>NEW OECD REPORT HIGHLIGHTS POTENTIAL OF ALCOHOL POLICY</vt:lpstr>
      <vt:lpstr>NEW OECD REPORT HIGHLIGHTS POTENTIAL OF ALCOHOL POLICY</vt:lpstr>
      <vt:lpstr>NEW OECD REPORT HIGHLIGHTS POTENTIAL OF ALCOHOL POLICY</vt:lpstr>
      <vt:lpstr>ECONOMICS OF ALCOHOL</vt:lpstr>
      <vt:lpstr>PowerPoint Presentation</vt:lpstr>
      <vt:lpstr>PowerPoint Presentation</vt:lpstr>
      <vt:lpstr>RESULTS: WHAT THE DATA SHOWS</vt:lpstr>
      <vt:lpstr>ALCOHOL AS OBSTACLE  TO HEALTH &amp;  DEVELOPMENT</vt:lpstr>
      <vt:lpstr>SRI LANKA INVESTMENT CASE RESULTS</vt:lpstr>
      <vt:lpstr>CONVERSATION TOPICS</vt:lpstr>
      <vt:lpstr>THE ‘NO SAFE LEVEL’ FIGHT</vt:lpstr>
      <vt:lpstr>THE ‘NO SAFE LEVEL’ FIGHT</vt:lpstr>
      <vt:lpstr>THE ‘NO SAFE LEVEL’ FIGHT</vt:lpstr>
      <vt:lpstr>THE ‘NO SAFE LEVEL’ FIGHT</vt:lpstr>
      <vt:lpstr>THE ‘NO SAFE LEVEL’ FIGHT</vt:lpstr>
      <vt:lpstr>THE ‘NO SAFE LEVEL’ FIGHT</vt:lpstr>
      <vt:lpstr>WHEN SCIENCE PREVAILS</vt:lpstr>
      <vt:lpstr>NEW STUDY CHALLENGES CLAIMS THAT WINE HAS HEALTH BENEFITS</vt:lpstr>
      <vt:lpstr>NEW STUDY CHALLENGES CLAIMS THAT WINE HAS HEALTH BENEFITS</vt:lpstr>
      <vt:lpstr>NEW STUDY CHALLENGES CLAIMS THAT WINE HAS HEALTH BENEFITS</vt:lpstr>
      <vt:lpstr>NEW STUDY CHALLENGES CLAIMS THAT WINE HAS HEALTH BENEFITS</vt:lpstr>
      <vt:lpstr>NEW STUDY CHALLENGES CLAIMS THAT WINE HAS HEALTH BENEFITS</vt:lpstr>
      <vt:lpstr>NEW STUDY CHALLENGES CLAIMS THAT WINE HAS HEALTH BENEFITS</vt:lpstr>
      <vt:lpstr>HOW KNOWLEDGE OF ALCOHOL HARMS RELATES TO POLICY SUPPORT</vt:lpstr>
      <vt:lpstr>HOW KNOWLEDGE OF ALCOHOL HARMS RELATES TO POLICY SUPPORT</vt:lpstr>
      <vt:lpstr>HOW KNOWLEDGE OF ALCOHOL HARMS RELATES TO POLICY SUPPORT</vt:lpstr>
      <vt:lpstr>HOW KNOWLEDGE OF ALCOHOL HARMS RELATES TO POLICY SUPPORT</vt:lpstr>
      <vt:lpstr>HOW KNOWLEDGE OF ALCOHOL HARMS RELATES TO POLICY SUPPORT</vt:lpstr>
      <vt:lpstr>HOW KNOWLEDGE OF ALCOHOL HARMS RELATES TO POLICY SUPPORT</vt:lpstr>
      <vt:lpstr>CONVERSATION TOPICS</vt:lpstr>
      <vt:lpstr>PowerPoint Presentation</vt:lpstr>
      <vt:lpstr>ALCOHOL MARKETING</vt:lpstr>
      <vt:lpstr>HIJACKING SPORTS: NORMALIZING ALCOHOL USE THROUGH SPORTS SPONSORSHIP</vt:lpstr>
      <vt:lpstr>DIGITAL PREDATORS:  TARGETING YOUTH WITH  HIGH-TECH MARKETING</vt:lpstr>
      <vt:lpstr>PowerPoint Presentation</vt:lpstr>
      <vt:lpstr>BIG ALCOHOL AND THE FOOTBALL WORLD CUP</vt:lpstr>
      <vt:lpstr>BIG ALCOHOL AND THE FOOTBALL WORLD CUP</vt:lpstr>
      <vt:lpstr>BIG ALCOHOL AND THE FOOTBALL WORLD CUP</vt:lpstr>
      <vt:lpstr>BIG ALCOHOL AND THE FOOTBALL WORLD CUP</vt:lpstr>
      <vt:lpstr>BIG ALCOHOL AND THE FOOTBALL WORLD CUP</vt:lpstr>
      <vt:lpstr>BIG ALCOHOL AND THE FOOTBALL WORLD CUP</vt:lpstr>
      <vt:lpstr>BIG ALCOHOL AND THE FOOTBALL WORLD CUP</vt:lpstr>
      <vt:lpstr>BIG ALCOHOL AND THE FOOTBALL WORLD CUP</vt:lpstr>
      <vt:lpstr>MOVENDI LAUNCHES CAMPAIGN TO DOCUMENT ALCOHOL ADS DURING WORLD CUP</vt:lpstr>
      <vt:lpstr>MOVENDI LAUNCHES CAMPAIGN TO DOCUMENT ALCOHOL ADS DURING WORLD CUP</vt:lpstr>
      <vt:lpstr>CONVERSATION TOPICS</vt:lpstr>
      <vt:lpstr>PowerPoint Presentation</vt:lpstr>
      <vt:lpstr>SUPPORT FOR ALCOHOL TAX INCREASE</vt:lpstr>
      <vt:lpstr>CONVERSATION TOPICS</vt:lpstr>
      <vt:lpstr>PowerPoint Presentation</vt:lpstr>
      <vt:lpstr>BRAND NEW  POLICY  BRIEFS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REACHING MORE WITH OUR ADVOCACY</dc:title>
  <dc:creator>Kristina Sperkova</dc:creator>
  <cp:lastModifiedBy>Maik Duennbier</cp:lastModifiedBy>
  <cp:revision>78</cp:revision>
  <dcterms:created xsi:type="dcterms:W3CDTF">2023-10-26T21:49:54Z</dcterms:created>
  <dcterms:modified xsi:type="dcterms:W3CDTF">2026-07-02T07:42:13Z</dcterms:modified>
</cp:coreProperties>
</file>